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90" r:id="rId2"/>
    <p:sldId id="312" r:id="rId3"/>
    <p:sldId id="381" r:id="rId4"/>
    <p:sldId id="337" r:id="rId5"/>
    <p:sldId id="349" r:id="rId6"/>
    <p:sldId id="377" r:id="rId7"/>
    <p:sldId id="378" r:id="rId8"/>
    <p:sldId id="383" r:id="rId9"/>
    <p:sldId id="380" r:id="rId10"/>
    <p:sldId id="355" r:id="rId11"/>
    <p:sldId id="356" r:id="rId12"/>
    <p:sldId id="357" r:id="rId13"/>
    <p:sldId id="358" r:id="rId14"/>
    <p:sldId id="360" r:id="rId15"/>
    <p:sldId id="361" r:id="rId16"/>
    <p:sldId id="362" r:id="rId17"/>
    <p:sldId id="363" r:id="rId18"/>
    <p:sldId id="364" r:id="rId19"/>
    <p:sldId id="365" r:id="rId20"/>
    <p:sldId id="366" r:id="rId21"/>
    <p:sldId id="367" r:id="rId22"/>
    <p:sldId id="376" r:id="rId23"/>
    <p:sldId id="305" r:id="rId24"/>
    <p:sldId id="368" r:id="rId25"/>
    <p:sldId id="370" r:id="rId26"/>
    <p:sldId id="373" r:id="rId27"/>
    <p:sldId id="372"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80808"/>
    <a:srgbClr val="0033CC"/>
    <a:srgbClr val="0066FF"/>
    <a:srgbClr val="0000FF"/>
    <a:srgbClr val="3333FF"/>
    <a:srgbClr val="00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2" autoAdjust="0"/>
    <p:restoredTop sz="93010" autoAdjust="0"/>
  </p:normalViewPr>
  <p:slideViewPr>
    <p:cSldViewPr>
      <p:cViewPr varScale="1">
        <p:scale>
          <a:sx n="68" d="100"/>
          <a:sy n="68" d="100"/>
        </p:scale>
        <p:origin x="-12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784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Differenzierung Istanbul 3.-5.April 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smtClean="0"/>
              <a:t>WS Differenzierung Istanbul 3.-5.April 2014  –  Dr. L. Stäudel</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file:///C:\DipolWasserQR\ant1_1843.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800" b="1" dirty="0" smtClean="0">
                <a:latin typeface="Verdana" pitchFamily="34" charset="0"/>
                <a:ea typeface="Verdana" pitchFamily="34" charset="0"/>
                <a:cs typeface="Verdana" pitchFamily="34" charset="0"/>
              </a:rPr>
              <a:t>Binnendifferenzierung</a:t>
            </a:r>
            <a:br>
              <a:rPr lang="de-DE" sz="2800" b="1" dirty="0" smtClean="0">
                <a:latin typeface="Verdana" pitchFamily="34" charset="0"/>
                <a:ea typeface="Verdana" pitchFamily="34" charset="0"/>
                <a:cs typeface="Verdana" pitchFamily="34" charset="0"/>
              </a:rPr>
            </a:br>
            <a:r>
              <a:rPr lang="de-DE" sz="2800" b="1" dirty="0" smtClean="0">
                <a:latin typeface="Verdana" pitchFamily="34" charset="0"/>
                <a:ea typeface="Verdana" pitchFamily="34" charset="0"/>
                <a:cs typeface="Verdana" pitchFamily="34" charset="0"/>
              </a:rPr>
              <a:t>(nicht nur) im naturwissenschaftlichen Unterricht</a:t>
            </a:r>
            <a:br>
              <a:rPr lang="de-DE" sz="2800" b="1" dirty="0" smtClean="0">
                <a:latin typeface="Verdana" pitchFamily="34" charset="0"/>
                <a:ea typeface="Verdana" pitchFamily="34" charset="0"/>
                <a:cs typeface="Verdana" pitchFamily="34" charset="0"/>
              </a:rPr>
            </a:br>
            <a:r>
              <a:rPr lang="de-DE" sz="2800" dirty="0" smtClean="0">
                <a:latin typeface="Verdana" pitchFamily="34" charset="0"/>
                <a:ea typeface="Verdana" pitchFamily="34" charset="0"/>
                <a:cs typeface="Verdana" pitchFamily="34" charset="0"/>
              </a:rPr>
              <a:t>Teil II</a:t>
            </a:r>
            <a:endParaRPr lang="de-DE" sz="2800"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259632" y="5085184"/>
            <a:ext cx="6400800" cy="960512"/>
          </a:xfrm>
        </p:spPr>
        <p:txBody>
          <a:bodyPr/>
          <a:lstStyle/>
          <a:p>
            <a:r>
              <a:rPr lang="de-DE" sz="2400" dirty="0" smtClean="0">
                <a:solidFill>
                  <a:schemeClr val="tx2"/>
                </a:solidFill>
                <a:latin typeface="Verdana" pitchFamily="34" charset="0"/>
                <a:ea typeface="Verdana" pitchFamily="34" charset="0"/>
                <a:cs typeface="Verdana" pitchFamily="34" charset="0"/>
              </a:rPr>
              <a:t>Dr. Lutz Stäudel, Leipzig</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55576" y="692696"/>
            <a:ext cx="7772400" cy="1143000"/>
          </a:xfrm>
        </p:spPr>
        <p:txBody>
          <a:bodyPr/>
          <a:lstStyle/>
          <a:p>
            <a:r>
              <a:rPr lang="de-DE" sz="3200" b="1" dirty="0" smtClean="0">
                <a:solidFill>
                  <a:srgbClr val="000000"/>
                </a:solidFill>
                <a:latin typeface="Verdana" pitchFamily="34" charset="0"/>
                <a:ea typeface="Verdana" pitchFamily="34" charset="0"/>
                <a:cs typeface="Verdana" pitchFamily="34" charset="0"/>
              </a:rPr>
              <a:t>Aufgaben</a:t>
            </a:r>
            <a:br>
              <a:rPr lang="de-DE" sz="3200" b="1" dirty="0" smtClean="0">
                <a:solidFill>
                  <a:srgbClr val="000000"/>
                </a:solidFill>
                <a:latin typeface="Verdana" pitchFamily="34" charset="0"/>
                <a:ea typeface="Verdana" pitchFamily="34" charset="0"/>
                <a:cs typeface="Verdana" pitchFamily="34" charset="0"/>
              </a:rPr>
            </a:br>
            <a:r>
              <a:rPr lang="de-DE" sz="3200" b="1" dirty="0" smtClean="0">
                <a:solidFill>
                  <a:srgbClr val="000000"/>
                </a:solidFill>
                <a:latin typeface="Verdana" pitchFamily="34" charset="0"/>
                <a:ea typeface="Verdana" pitchFamily="34" charset="0"/>
                <a:cs typeface="Verdana" pitchFamily="34" charset="0"/>
              </a:rPr>
              <a:t>mit gestuften Hilfen</a:t>
            </a:r>
            <a:endParaRPr lang="de-DE" sz="2800" b="1"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Diagonal liegende Ecken des Rechtecks abrunden 9"/>
          <p:cNvSpPr/>
          <p:nvPr/>
        </p:nvSpPr>
        <p:spPr>
          <a:xfrm>
            <a:off x="3059832" y="2492896"/>
            <a:ext cx="3096344" cy="2016224"/>
          </a:xfrm>
          <a:prstGeom prst="round2Diag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Eine „komplexe“</a:t>
            </a:r>
          </a:p>
          <a:p>
            <a:pPr algn="ctr"/>
            <a:r>
              <a:rPr lang="de-DE" dirty="0" smtClean="0">
                <a:solidFill>
                  <a:schemeClr val="tx1"/>
                </a:solidFill>
                <a:latin typeface="Verdana" pitchFamily="34" charset="0"/>
                <a:ea typeface="Verdana" pitchFamily="34" charset="0"/>
                <a:cs typeface="Verdana" pitchFamily="34" charset="0"/>
              </a:rPr>
              <a:t>Problemstellung</a:t>
            </a:r>
          </a:p>
        </p:txBody>
      </p:sp>
      <p:sp>
        <p:nvSpPr>
          <p:cNvPr id="11" name="Geschweifte Klammer links 10"/>
          <p:cNvSpPr/>
          <p:nvPr/>
        </p:nvSpPr>
        <p:spPr>
          <a:xfrm>
            <a:off x="2843808" y="5157192"/>
            <a:ext cx="720080" cy="100811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Geschweifte Klammer rechts 11"/>
          <p:cNvSpPr/>
          <p:nvPr/>
        </p:nvSpPr>
        <p:spPr>
          <a:xfrm>
            <a:off x="5652120" y="5157192"/>
            <a:ext cx="792088" cy="1008112"/>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p:cNvSpPr txBox="1"/>
          <p:nvPr/>
        </p:nvSpPr>
        <p:spPr>
          <a:xfrm>
            <a:off x="3370954" y="5301208"/>
            <a:ext cx="2528449" cy="738664"/>
          </a:xfrm>
          <a:prstGeom prst="rect">
            <a:avLst/>
          </a:prstGeom>
          <a:noFill/>
        </p:spPr>
        <p:txBody>
          <a:bodyPr wrap="none" rtlCol="0">
            <a:spAutoFit/>
          </a:bodyPr>
          <a:lstStyle/>
          <a:p>
            <a:pPr algn="ctr"/>
            <a:r>
              <a:rPr lang="de-DE" sz="1400" dirty="0" smtClean="0">
                <a:latin typeface="Verdana" pitchFamily="34" charset="0"/>
                <a:ea typeface="Verdana" pitchFamily="34" charset="0"/>
                <a:cs typeface="Verdana" pitchFamily="34" charset="0"/>
              </a:rPr>
              <a:t>aus einem </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(lebensweltlichen) </a:t>
            </a:r>
            <a:br>
              <a:rPr lang="de-DE" sz="1400" dirty="0" smtClean="0">
                <a:latin typeface="Verdana" pitchFamily="34" charset="0"/>
                <a:ea typeface="Verdana" pitchFamily="34" charset="0"/>
                <a:cs typeface="Verdana" pitchFamily="34" charset="0"/>
              </a:rPr>
            </a:br>
            <a:r>
              <a:rPr lang="de-DE" sz="1400" dirty="0" smtClean="0">
                <a:latin typeface="Verdana" pitchFamily="34" charset="0"/>
                <a:ea typeface="Verdana" pitchFamily="34" charset="0"/>
                <a:cs typeface="Verdana" pitchFamily="34" charset="0"/>
              </a:rPr>
              <a:t>Kontext heraus entwickelt</a:t>
            </a:r>
            <a:endParaRPr lang="de-DE" dirty="0">
              <a:latin typeface="Verdana" pitchFamily="34" charset="0"/>
              <a:ea typeface="Verdana" pitchFamily="34" charset="0"/>
              <a:cs typeface="Verdana" pitchFamily="34" charset="0"/>
            </a:endParaRPr>
          </a:p>
        </p:txBody>
      </p:sp>
      <p:sp>
        <p:nvSpPr>
          <p:cNvPr id="14" name="Pfeil nach unten 13"/>
          <p:cNvSpPr/>
          <p:nvPr/>
        </p:nvSpPr>
        <p:spPr>
          <a:xfrm>
            <a:off x="899592" y="2924944"/>
            <a:ext cx="1584176" cy="3240360"/>
          </a:xfrm>
          <a:prstGeom prst="downArrow">
            <a:avLst/>
          </a:prstGeom>
          <a:solidFill>
            <a:srgbClr val="C00000">
              <a:alpha val="8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latin typeface="Verdana" pitchFamily="34" charset="0"/>
                <a:ea typeface="Verdana" pitchFamily="34" charset="0"/>
                <a:cs typeface="Verdana" pitchFamily="34" charset="0"/>
              </a:rPr>
              <a:t>einge</a:t>
            </a:r>
            <a:r>
              <a:rPr lang="de-DE" sz="1400" dirty="0" smtClean="0">
                <a:solidFill>
                  <a:schemeClr val="tx1"/>
                </a:solidFill>
                <a:latin typeface="Verdana" pitchFamily="34" charset="0"/>
                <a:ea typeface="Verdana" pitchFamily="34" charset="0"/>
                <a:cs typeface="Verdana" pitchFamily="34" charset="0"/>
              </a:rPr>
              <a:t>-bettet in Vor-wissen</a:t>
            </a:r>
          </a:p>
          <a:p>
            <a:pPr algn="ctr"/>
            <a:endParaRPr lang="de-DE" sz="1400" dirty="0" smtClean="0">
              <a:solidFill>
                <a:schemeClr val="tx1"/>
              </a:solidFill>
              <a:latin typeface="Verdana" pitchFamily="34" charset="0"/>
              <a:ea typeface="Verdana" pitchFamily="34" charset="0"/>
              <a:cs typeface="Verdana" pitchFamily="34" charset="0"/>
            </a:endParaRPr>
          </a:p>
          <a:p>
            <a:pPr algn="ctr"/>
            <a:r>
              <a:rPr lang="de-DE" sz="1400" dirty="0" err="1" smtClean="0">
                <a:solidFill>
                  <a:schemeClr val="tx1"/>
                </a:solidFill>
                <a:latin typeface="Verdana" pitchFamily="34" charset="0"/>
                <a:ea typeface="Verdana" pitchFamily="34" charset="0"/>
                <a:cs typeface="Verdana" pitchFamily="34" charset="0"/>
              </a:rPr>
              <a:t>grundsätz-lich</a:t>
            </a:r>
            <a:r>
              <a:rPr lang="de-DE" sz="1400" dirty="0" smtClean="0">
                <a:solidFill>
                  <a:schemeClr val="tx1"/>
                </a:solidFill>
                <a:latin typeface="Verdana" pitchFamily="34" charset="0"/>
                <a:ea typeface="Verdana" pitchFamily="34" charset="0"/>
                <a:cs typeface="Verdana" pitchFamily="34" charset="0"/>
              </a:rPr>
              <a:t> ohne Hilfen lösbar</a:t>
            </a:r>
          </a:p>
        </p:txBody>
      </p:sp>
      <p:sp>
        <p:nvSpPr>
          <p:cNvPr id="15" name="Pfeil nach unten 14"/>
          <p:cNvSpPr/>
          <p:nvPr/>
        </p:nvSpPr>
        <p:spPr>
          <a:xfrm>
            <a:off x="6660232" y="2924944"/>
            <a:ext cx="1584176" cy="3240360"/>
          </a:xfrm>
          <a:prstGeom prst="downArrow">
            <a:avLst/>
          </a:prstGeom>
          <a:solidFill>
            <a:srgbClr val="C00000">
              <a:alpha val="8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unter-stützt</a:t>
            </a:r>
          </a:p>
          <a:p>
            <a:pPr algn="ctr"/>
            <a:r>
              <a:rPr lang="de-DE" sz="1400" dirty="0" smtClean="0">
                <a:solidFill>
                  <a:schemeClr val="tx1"/>
                </a:solidFill>
                <a:latin typeface="Verdana" pitchFamily="34" charset="0"/>
                <a:ea typeface="Verdana" pitchFamily="34" charset="0"/>
                <a:cs typeface="Verdana" pitchFamily="34" charset="0"/>
              </a:rPr>
              <a:t>durch Hilfen</a:t>
            </a:r>
          </a:p>
          <a:p>
            <a:pPr algn="ctr"/>
            <a:endParaRPr lang="de-DE" sz="1400" dirty="0" smtClean="0">
              <a:solidFill>
                <a:schemeClr val="tx1"/>
              </a:solidFill>
              <a:latin typeface="Verdana" pitchFamily="34" charset="0"/>
              <a:ea typeface="Verdana" pitchFamily="34" charset="0"/>
              <a:cs typeface="Verdana" pitchFamily="34" charset="0"/>
            </a:endParaRPr>
          </a:p>
          <a:p>
            <a:pPr algn="ctr"/>
            <a:r>
              <a:rPr lang="de-DE" sz="1400" dirty="0" err="1" smtClean="0">
                <a:solidFill>
                  <a:schemeClr val="tx1"/>
                </a:solidFill>
                <a:latin typeface="Verdana" pitchFamily="34" charset="0"/>
                <a:ea typeface="Verdana" pitchFamily="34" charset="0"/>
                <a:cs typeface="Verdana" pitchFamily="34" charset="0"/>
              </a:rPr>
              <a:t>inhalt-lich</a:t>
            </a:r>
            <a:endParaRPr lang="de-DE" sz="1400" dirty="0" smtClean="0">
              <a:solidFill>
                <a:schemeClr val="tx1"/>
              </a:solidFill>
              <a:latin typeface="Verdana" pitchFamily="34" charset="0"/>
              <a:ea typeface="Verdana" pitchFamily="34" charset="0"/>
              <a:cs typeface="Verdana" pitchFamily="34" charset="0"/>
            </a:endParaRPr>
          </a:p>
          <a:p>
            <a:pPr algn="ctr"/>
            <a:r>
              <a:rPr lang="de-DE" sz="1400" dirty="0" smtClean="0">
                <a:solidFill>
                  <a:schemeClr val="tx1"/>
                </a:solidFill>
                <a:latin typeface="Verdana" pitchFamily="34" charset="0"/>
                <a:ea typeface="Verdana" pitchFamily="34" charset="0"/>
                <a:cs typeface="Verdana" pitchFamily="34" charset="0"/>
              </a:rPr>
              <a:t>und lern-strategisch</a:t>
            </a:r>
          </a:p>
        </p:txBody>
      </p:sp>
      <p:sp>
        <p:nvSpPr>
          <p:cNvPr id="16"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47664" y="2276872"/>
            <a:ext cx="6552728" cy="3240360"/>
          </a:xfrm>
        </p:spPr>
        <p:txBody>
          <a:bodyPr/>
          <a:lstStyle/>
          <a:p>
            <a:pPr marL="0" indent="0">
              <a:lnSpc>
                <a:spcPct val="110000"/>
              </a:lnSpc>
              <a:spcAft>
                <a:spcPct val="50000"/>
              </a:spcAft>
              <a:buNone/>
            </a:pPr>
            <a:r>
              <a:rPr lang="de-DE" sz="2000" dirty="0" smtClean="0">
                <a:latin typeface="Verdana" pitchFamily="34" charset="0"/>
                <a:ea typeface="Verdana" pitchFamily="34" charset="0"/>
                <a:cs typeface="Verdana" pitchFamily="34" charset="0"/>
              </a:rPr>
              <a:t>Bitte wählen Sie mit Ihrem Partner eine Aufgabe.</a:t>
            </a:r>
          </a:p>
          <a:p>
            <a:pPr marL="0" indent="0">
              <a:lnSpc>
                <a:spcPct val="110000"/>
              </a:lnSpc>
              <a:spcAft>
                <a:spcPct val="50000"/>
              </a:spcAft>
              <a:buNone/>
            </a:pPr>
            <a:r>
              <a:rPr lang="de-DE" sz="2000" dirty="0" smtClean="0">
                <a:latin typeface="Verdana" pitchFamily="34" charset="0"/>
                <a:ea typeface="Verdana" pitchFamily="34" charset="0"/>
                <a:cs typeface="Verdana" pitchFamily="34" charset="0"/>
              </a:rPr>
              <a:t>Lösen Sie die Aufgabe zunächst ohne Hilfe. </a:t>
            </a:r>
          </a:p>
          <a:p>
            <a:pPr marL="0" indent="0">
              <a:lnSpc>
                <a:spcPct val="110000"/>
              </a:lnSpc>
              <a:spcAft>
                <a:spcPct val="50000"/>
              </a:spcAft>
              <a:buNone/>
            </a:pPr>
            <a:r>
              <a:rPr lang="de-DE" sz="2000" dirty="0" smtClean="0">
                <a:latin typeface="Verdana" pitchFamily="34" charset="0"/>
                <a:ea typeface="Verdana" pitchFamily="34" charset="0"/>
                <a:cs typeface="Verdana" pitchFamily="34" charset="0"/>
              </a:rPr>
              <a:t>Benutzen Sie dann der Reihe nach alle Hilfen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und klären Sie gemeinsam, welche Funktion die einzelnen Hilfen für die Lösung der Aufgabe haben.</a:t>
            </a:r>
          </a:p>
        </p:txBody>
      </p:sp>
      <p:sp>
        <p:nvSpPr>
          <p:cNvPr id="6" name="Rectangle 2"/>
          <p:cNvSpPr>
            <a:spLocks noGrp="1" noChangeArrowheads="1"/>
          </p:cNvSpPr>
          <p:nvPr>
            <p:ph type="title"/>
          </p:nvPr>
        </p:nvSpPr>
        <p:spPr>
          <a:xfrm>
            <a:off x="755576" y="548680"/>
            <a:ext cx="7772400" cy="1143000"/>
          </a:xfrm>
        </p:spPr>
        <p:txBody>
          <a:bodyPr/>
          <a:lstStyle/>
          <a:p>
            <a:r>
              <a:rPr lang="de-DE" sz="2400" dirty="0" smtClean="0">
                <a:solidFill>
                  <a:srgbClr val="000000"/>
                </a:solidFill>
                <a:latin typeface="Verdana" pitchFamily="34" charset="0"/>
                <a:ea typeface="Verdana" pitchFamily="34" charset="0"/>
                <a:cs typeface="Verdana" pitchFamily="34" charset="0"/>
              </a:rPr>
              <a:t>Zum Kennenlernen</a:t>
            </a:r>
            <a:endParaRPr lang="de-DE" sz="2000"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0" dur="500"/>
                                        <p:tgtEl>
                                          <p:spTgt spid="12288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3" dur="500"/>
                                        <p:tgtEl>
                                          <p:spTgt spid="122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55576" y="1061864"/>
            <a:ext cx="7772400" cy="1143000"/>
          </a:xfrm>
        </p:spPr>
        <p:txBody>
          <a:bodyPr/>
          <a:lstStyle/>
          <a:p>
            <a:r>
              <a:rPr lang="de-DE" sz="3200" b="1" dirty="0" smtClean="0">
                <a:solidFill>
                  <a:srgbClr val="000000"/>
                </a:solidFill>
                <a:latin typeface="Verdana" pitchFamily="34" charset="0"/>
                <a:ea typeface="Verdana" pitchFamily="34" charset="0"/>
                <a:cs typeface="Verdana" pitchFamily="34" charset="0"/>
              </a:rPr>
              <a:t>Gestufte Hilfen</a:t>
            </a:r>
            <a:endParaRPr lang="de-DE" sz="2800" b="1"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Abgerundetes Rechteck 9"/>
          <p:cNvSpPr/>
          <p:nvPr/>
        </p:nvSpPr>
        <p:spPr>
          <a:xfrm>
            <a:off x="827584" y="2996952"/>
            <a:ext cx="3312368" cy="2088232"/>
          </a:xfrm>
          <a:prstGeom prst="round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Inhaltliche Hilfen</a:t>
            </a:r>
            <a:endParaRPr lang="de-DE" dirty="0">
              <a:solidFill>
                <a:schemeClr val="tx1"/>
              </a:solidFill>
              <a:latin typeface="Verdana" pitchFamily="34" charset="0"/>
              <a:ea typeface="Verdana" pitchFamily="34" charset="0"/>
              <a:cs typeface="Verdana" pitchFamily="34" charset="0"/>
            </a:endParaRPr>
          </a:p>
        </p:txBody>
      </p:sp>
      <p:sp>
        <p:nvSpPr>
          <p:cNvPr id="11" name="Abgerundetes Rechteck 10"/>
          <p:cNvSpPr/>
          <p:nvPr/>
        </p:nvSpPr>
        <p:spPr>
          <a:xfrm>
            <a:off x="4860032" y="2996952"/>
            <a:ext cx="3312368" cy="2088232"/>
          </a:xfrm>
          <a:prstGeom prst="round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pitchFamily="34" charset="0"/>
                <a:ea typeface="Verdana" pitchFamily="34" charset="0"/>
                <a:cs typeface="Verdana" pitchFamily="34" charset="0"/>
              </a:rPr>
              <a:t>Lernstrategische Hilfen</a:t>
            </a:r>
            <a:endParaRPr lang="de-DE" dirty="0"/>
          </a:p>
        </p:txBody>
      </p:sp>
      <p:cxnSp>
        <p:nvCxnSpPr>
          <p:cNvPr id="13" name="Gerade Verbindung mit Pfeil 12"/>
          <p:cNvCxnSpPr/>
          <p:nvPr/>
        </p:nvCxnSpPr>
        <p:spPr>
          <a:xfrm flipH="1">
            <a:off x="2267744" y="1988840"/>
            <a:ext cx="1800200" cy="720080"/>
          </a:xfrm>
          <a:prstGeom prst="straightConnector1">
            <a:avLst/>
          </a:prstGeom>
          <a:ln w="63500">
            <a:solidFill>
              <a:srgbClr val="C00000">
                <a:alpha val="92000"/>
              </a:srgb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4932040" y="1988840"/>
            <a:ext cx="1800200" cy="720080"/>
          </a:xfrm>
          <a:prstGeom prst="straightConnector1">
            <a:avLst/>
          </a:prstGeom>
          <a:ln w="63500">
            <a:solidFill>
              <a:srgbClr val="C00000">
                <a:alpha val="92000"/>
              </a:srgb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47664" y="1988840"/>
            <a:ext cx="6408712" cy="3672408"/>
          </a:xfrm>
        </p:spPr>
        <p:txBody>
          <a:bodyPr/>
          <a:lstStyle/>
          <a:p>
            <a:pPr marL="633413" indent="-190500">
              <a:buNone/>
              <a:tabLst>
                <a:tab pos="633413" algn="l"/>
              </a:tabLst>
            </a:pPr>
            <a:r>
              <a:rPr lang="de-DE" sz="1800" dirty="0" smtClean="0">
                <a:latin typeface="Verdana" pitchFamily="34" charset="0"/>
                <a:ea typeface="Verdana" pitchFamily="34" charset="0"/>
                <a:cs typeface="Verdana" pitchFamily="34" charset="0"/>
              </a:rPr>
              <a:t>z.B. als direkte Hilfe</a:t>
            </a:r>
          </a:p>
          <a:p>
            <a:pPr marL="633413" indent="-190500">
              <a:buFont typeface="Arial" pitchFamily="34" charset="0"/>
              <a:buChar char="•"/>
              <a:tabLst>
                <a:tab pos="633413" algn="l"/>
              </a:tabLst>
            </a:pPr>
            <a:r>
              <a:rPr lang="de-DE" sz="1600" dirty="0" smtClean="0">
                <a:latin typeface="Verdana" pitchFamily="34" charset="0"/>
                <a:ea typeface="Verdana" pitchFamily="34" charset="0"/>
                <a:cs typeface="Verdana" pitchFamily="34" charset="0"/>
              </a:rPr>
              <a:t>Wir benötigen: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eine Petrischale mit Deckel, schwarzes Papier, mit dem wir …</a:t>
            </a:r>
          </a:p>
          <a:p>
            <a:pPr marL="633413" indent="-190500">
              <a:buFont typeface="Arial" pitchFamily="34" charset="0"/>
              <a:buChar char="•"/>
              <a:tabLst>
                <a:tab pos="633413" algn="l"/>
              </a:tabLst>
            </a:pPr>
            <a:r>
              <a:rPr lang="de-DE" sz="1600" dirty="0" smtClean="0">
                <a:latin typeface="Verdana" pitchFamily="34" charset="0"/>
                <a:ea typeface="Verdana" pitchFamily="34" charset="0"/>
                <a:cs typeface="Verdana" pitchFamily="34" charset="0"/>
              </a:rPr>
              <a:t>In einem rohen Ei ist das Innere flüssig, genau genommen zähflüssig. Das Innere …</a:t>
            </a:r>
          </a:p>
          <a:p>
            <a:pPr marL="633413" indent="-190500">
              <a:buFont typeface="Arial" pitchFamily="34" charset="0"/>
              <a:buChar char="•"/>
              <a:tabLst>
                <a:tab pos="633413" algn="l"/>
              </a:tabLst>
            </a:pPr>
            <a:endParaRPr lang="de-DE" sz="1800" dirty="0" smtClean="0">
              <a:latin typeface="Verdana" pitchFamily="34" charset="0"/>
              <a:ea typeface="Verdana" pitchFamily="34" charset="0"/>
              <a:cs typeface="Verdana" pitchFamily="34" charset="0"/>
            </a:endParaRPr>
          </a:p>
          <a:p>
            <a:pPr marL="633413" indent="-190500">
              <a:buNone/>
              <a:tabLst>
                <a:tab pos="633413" algn="l"/>
              </a:tabLst>
            </a:pPr>
            <a:r>
              <a:rPr lang="de-DE" sz="1800" dirty="0" smtClean="0">
                <a:latin typeface="Verdana" pitchFamily="34" charset="0"/>
                <a:ea typeface="Verdana" pitchFamily="34" charset="0"/>
                <a:cs typeface="Verdana" pitchFamily="34" charset="0"/>
              </a:rPr>
              <a:t>oder als Frage formuliert</a:t>
            </a:r>
          </a:p>
          <a:p>
            <a:pPr marL="633413" indent="-190500">
              <a:buFont typeface="Arial" pitchFamily="34" charset="0"/>
              <a:buChar char="•"/>
              <a:tabLst>
                <a:tab pos="633413" algn="l"/>
              </a:tabLst>
            </a:pPr>
            <a:r>
              <a:rPr lang="de-DE" sz="1600" dirty="0" smtClean="0">
                <a:latin typeface="Verdana" pitchFamily="34" charset="0"/>
                <a:ea typeface="Verdana" pitchFamily="34" charset="0"/>
                <a:cs typeface="Verdana" pitchFamily="34" charset="0"/>
              </a:rPr>
              <a:t>Überlegt welche Materialien ihr für eure Untersuchung benötigt!</a:t>
            </a:r>
          </a:p>
          <a:p>
            <a:pPr marL="633413" indent="-190500">
              <a:buFont typeface="Arial" pitchFamily="34" charset="0"/>
              <a:buChar char="•"/>
              <a:tabLst>
                <a:tab pos="633413" algn="l"/>
              </a:tabLst>
            </a:pPr>
            <a:r>
              <a:rPr lang="de-DE" sz="1600" dirty="0" smtClean="0">
                <a:latin typeface="Verdana" pitchFamily="34" charset="0"/>
                <a:ea typeface="Verdana" pitchFamily="34" charset="0"/>
                <a:cs typeface="Verdana" pitchFamily="34" charset="0"/>
              </a:rPr>
              <a:t>Wenn ihr nass aus dem Wasser kommt, warum friert ihr dann?</a:t>
            </a:r>
          </a:p>
        </p:txBody>
      </p:sp>
      <p:sp>
        <p:nvSpPr>
          <p:cNvPr id="6" name="Rectangle 2"/>
          <p:cNvSpPr>
            <a:spLocks noGrp="1" noChangeArrowheads="1"/>
          </p:cNvSpPr>
          <p:nvPr>
            <p:ph type="title"/>
          </p:nvPr>
        </p:nvSpPr>
        <p:spPr>
          <a:xfrm>
            <a:off x="755576" y="476672"/>
            <a:ext cx="7772400" cy="1143000"/>
          </a:xfrm>
        </p:spPr>
        <p:txBody>
          <a:bodyPr/>
          <a:lstStyle/>
          <a:p>
            <a:r>
              <a:rPr lang="de-DE" sz="3200" b="1" dirty="0" smtClean="0">
                <a:solidFill>
                  <a:srgbClr val="000000"/>
                </a:solidFill>
                <a:latin typeface="Verdana" pitchFamily="34" charset="0"/>
                <a:ea typeface="Verdana" pitchFamily="34" charset="0"/>
                <a:cs typeface="Verdana" pitchFamily="34" charset="0"/>
              </a:rPr>
              <a:t>Inhaltliche Hilfen</a:t>
            </a:r>
            <a:endParaRPr lang="de-DE" sz="2800" b="1"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2" dur="500"/>
                                        <p:tgtEl>
                                          <p:spTgt spid="122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7" dur="500"/>
                                        <p:tgtEl>
                                          <p:spTgt spid="122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22" dur="500"/>
                                        <p:tgtEl>
                                          <p:spTgt spid="12288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882">
                                            <p:txEl>
                                              <p:pRg st="5" end="5"/>
                                            </p:txEl>
                                          </p:spTgt>
                                        </p:tgtEl>
                                        <p:attrNameLst>
                                          <p:attrName>style.visibility</p:attrName>
                                        </p:attrNameLst>
                                      </p:cBhvr>
                                      <p:to>
                                        <p:strVal val="visible"/>
                                      </p:to>
                                    </p:set>
                                    <p:animEffect transition="in" filter="blinds(horizontal)">
                                      <p:cBhvr>
                                        <p:cTn id="27" dur="500"/>
                                        <p:tgtEl>
                                          <p:spTgt spid="12288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882">
                                            <p:txEl>
                                              <p:pRg st="6" end="6"/>
                                            </p:txEl>
                                          </p:spTgt>
                                        </p:tgtEl>
                                        <p:attrNameLst>
                                          <p:attrName>style.visibility</p:attrName>
                                        </p:attrNameLst>
                                      </p:cBhvr>
                                      <p:to>
                                        <p:strVal val="visible"/>
                                      </p:to>
                                    </p:set>
                                    <p:animEffect transition="in" filter="blinds(horizontal)">
                                      <p:cBhvr>
                                        <p:cTn id="32" dur="500"/>
                                        <p:tgtEl>
                                          <p:spTgt spid="1228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47664" y="1844824"/>
            <a:ext cx="6408712" cy="3672408"/>
          </a:xfrm>
        </p:spPr>
        <p:txBody>
          <a:bodyPr/>
          <a:lstStyle/>
          <a:p>
            <a:pPr marL="442913">
              <a:lnSpc>
                <a:spcPct val="110000"/>
              </a:lnSpc>
              <a:spcAft>
                <a:spcPct val="35000"/>
              </a:spcAft>
              <a:tabLst>
                <a:tab pos="442913" algn="l"/>
              </a:tabLst>
            </a:pPr>
            <a:r>
              <a:rPr lang="de-DE" sz="1800" dirty="0" smtClean="0">
                <a:latin typeface="Verdana" pitchFamily="34" charset="0"/>
              </a:rPr>
              <a:t>Formuliere die Aufgabe in eigenen Worten!</a:t>
            </a:r>
          </a:p>
          <a:p>
            <a:pPr marL="442913">
              <a:lnSpc>
                <a:spcPct val="110000"/>
              </a:lnSpc>
              <a:spcAft>
                <a:spcPct val="35000"/>
              </a:spcAft>
              <a:tabLst>
                <a:tab pos="442913" algn="l"/>
              </a:tabLst>
            </a:pPr>
            <a:r>
              <a:rPr lang="de-DE" sz="1800" dirty="0" smtClean="0">
                <a:latin typeface="Verdana" pitchFamily="34" charset="0"/>
              </a:rPr>
              <a:t>Versuche die wichtigen von den unwichtigen Informationen zu trennen!</a:t>
            </a:r>
          </a:p>
          <a:p>
            <a:pPr marL="442913">
              <a:lnSpc>
                <a:spcPct val="110000"/>
              </a:lnSpc>
              <a:spcAft>
                <a:spcPct val="35000"/>
              </a:spcAft>
              <a:tabLst>
                <a:tab pos="442913" algn="l"/>
              </a:tabLst>
            </a:pPr>
            <a:r>
              <a:rPr lang="de-DE" sz="1800" dirty="0" smtClean="0">
                <a:latin typeface="Verdana" pitchFamily="34" charset="0"/>
              </a:rPr>
              <a:t>Was weißt du schon über den Sachverhalt und was kannst du daraus folgern?</a:t>
            </a:r>
          </a:p>
          <a:p>
            <a:pPr marL="442913">
              <a:lnSpc>
                <a:spcPct val="110000"/>
              </a:lnSpc>
              <a:spcAft>
                <a:spcPct val="35000"/>
              </a:spcAft>
              <a:tabLst>
                <a:tab pos="442913" algn="l"/>
              </a:tabLst>
            </a:pPr>
            <a:r>
              <a:rPr lang="de-DE" sz="1800" dirty="0" smtClean="0">
                <a:latin typeface="Verdana" pitchFamily="34" charset="0"/>
              </a:rPr>
              <a:t>Kennst du etwas Ähnliches?</a:t>
            </a:r>
          </a:p>
          <a:p>
            <a:pPr marL="442913">
              <a:lnSpc>
                <a:spcPct val="110000"/>
              </a:lnSpc>
              <a:spcAft>
                <a:spcPct val="35000"/>
              </a:spcAft>
              <a:tabLst>
                <a:tab pos="442913" algn="l"/>
              </a:tabLst>
            </a:pPr>
            <a:r>
              <a:rPr lang="de-DE" sz="1800" dirty="0" smtClean="0">
                <a:latin typeface="Verdana" pitchFamily="34" charset="0"/>
              </a:rPr>
              <a:t>Was weißt du schon über das Gesuchte und was benötigst du dafür?</a:t>
            </a:r>
          </a:p>
          <a:p>
            <a:pPr marL="442913">
              <a:lnSpc>
                <a:spcPct val="110000"/>
              </a:lnSpc>
              <a:spcAft>
                <a:spcPct val="35000"/>
              </a:spcAft>
              <a:tabLst>
                <a:tab pos="442913" algn="l"/>
              </a:tabLst>
            </a:pPr>
            <a:r>
              <a:rPr lang="de-DE" sz="1800" dirty="0" smtClean="0">
                <a:latin typeface="Verdana" pitchFamily="34" charset="0"/>
              </a:rPr>
              <a:t>Versuche das Problem in einem Schema / einer Skizze zu veranschaulichen! </a:t>
            </a:r>
            <a:endParaRPr lang="de-DE" sz="1800" dirty="0">
              <a:latin typeface="Verdana" pitchFamily="34" charset="0"/>
            </a:endParaRPr>
          </a:p>
        </p:txBody>
      </p:sp>
      <p:sp>
        <p:nvSpPr>
          <p:cNvPr id="6" name="Rectangle 2"/>
          <p:cNvSpPr>
            <a:spLocks noGrp="1" noChangeArrowheads="1"/>
          </p:cNvSpPr>
          <p:nvPr>
            <p:ph type="title"/>
          </p:nvPr>
        </p:nvSpPr>
        <p:spPr>
          <a:xfrm>
            <a:off x="755576" y="476672"/>
            <a:ext cx="7772400" cy="1143000"/>
          </a:xfrm>
        </p:spPr>
        <p:txBody>
          <a:bodyPr/>
          <a:lstStyle/>
          <a:p>
            <a:r>
              <a:rPr lang="de-DE" sz="3200" b="1" dirty="0" smtClean="0">
                <a:solidFill>
                  <a:srgbClr val="000000"/>
                </a:solidFill>
                <a:latin typeface="Verdana" pitchFamily="34" charset="0"/>
                <a:ea typeface="Verdana" pitchFamily="34" charset="0"/>
                <a:cs typeface="Verdana" pitchFamily="34" charset="0"/>
              </a:rPr>
              <a:t>Lernstrategische Hilfen</a:t>
            </a:r>
            <a:endParaRPr lang="de-DE" sz="2800" b="1"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2" dur="500"/>
                                        <p:tgtEl>
                                          <p:spTgt spid="122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7" dur="500"/>
                                        <p:tgtEl>
                                          <p:spTgt spid="122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882">
                                            <p:txEl>
                                              <p:pRg st="3" end="3"/>
                                            </p:txEl>
                                          </p:spTgt>
                                        </p:tgtEl>
                                        <p:attrNameLst>
                                          <p:attrName>style.visibility</p:attrName>
                                        </p:attrNameLst>
                                      </p:cBhvr>
                                      <p:to>
                                        <p:strVal val="visible"/>
                                      </p:to>
                                    </p:set>
                                    <p:animEffect transition="in" filter="blinds(horizontal)">
                                      <p:cBhvr>
                                        <p:cTn id="22" dur="500"/>
                                        <p:tgtEl>
                                          <p:spTgt spid="1228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27" dur="500"/>
                                        <p:tgtEl>
                                          <p:spTgt spid="1228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882">
                                            <p:txEl>
                                              <p:pRg st="5" end="5"/>
                                            </p:txEl>
                                          </p:spTgt>
                                        </p:tgtEl>
                                        <p:attrNameLst>
                                          <p:attrName>style.visibility</p:attrName>
                                        </p:attrNameLst>
                                      </p:cBhvr>
                                      <p:to>
                                        <p:strVal val="visible"/>
                                      </p:to>
                                    </p:set>
                                    <p:animEffect transition="in" filter="blinds(horizontal)">
                                      <p:cBhvr>
                                        <p:cTn id="32" dur="500"/>
                                        <p:tgtEl>
                                          <p:spTgt spid="1228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259632" y="1628800"/>
            <a:ext cx="6552728" cy="4752528"/>
          </a:xfrm>
        </p:spPr>
        <p:txBody>
          <a:bodyPr/>
          <a:lstStyle/>
          <a:p>
            <a:r>
              <a:rPr lang="de-DE" sz="1400" dirty="0" smtClean="0">
                <a:latin typeface="Verdana" pitchFamily="34" charset="0"/>
                <a:ea typeface="Verdana" pitchFamily="34" charset="0"/>
                <a:cs typeface="Verdana" pitchFamily="34" charset="0"/>
              </a:rPr>
              <a:t>Aktivierung von Vorwissen / Reorganisation von Wissen</a:t>
            </a:r>
          </a:p>
          <a:p>
            <a:r>
              <a:rPr lang="de-DE" sz="1400" dirty="0" smtClean="0">
                <a:latin typeface="Verdana" pitchFamily="34" charset="0"/>
                <a:ea typeface="Verdana" pitchFamily="34" charset="0"/>
                <a:cs typeface="Verdana" pitchFamily="34" charset="0"/>
              </a:rPr>
              <a:t>Anwendung von bereits Erarbeitetem auf eine verwandte Fragestellung</a:t>
            </a:r>
          </a:p>
          <a:p>
            <a:r>
              <a:rPr lang="de-DE" sz="1400" dirty="0" smtClean="0">
                <a:latin typeface="Verdana" pitchFamily="34" charset="0"/>
                <a:ea typeface="Verdana" pitchFamily="34" charset="0"/>
                <a:cs typeface="Verdana" pitchFamily="34" charset="0"/>
              </a:rPr>
              <a:t>für die leistungsstärksten Lerngruppen auch ohne Benutzung von Hilfen lösbar</a:t>
            </a:r>
          </a:p>
          <a:p>
            <a:r>
              <a:rPr lang="de-DE" sz="1400" dirty="0" smtClean="0">
                <a:latin typeface="Verdana" pitchFamily="34" charset="0"/>
                <a:ea typeface="Verdana" pitchFamily="34" charset="0"/>
                <a:cs typeface="Verdana" pitchFamily="34" charset="0"/>
              </a:rPr>
              <a:t>erkennbare Art der erwarteten Lösung </a:t>
            </a:r>
          </a:p>
          <a:p>
            <a:r>
              <a:rPr lang="de-DE" sz="1400" dirty="0" smtClean="0">
                <a:latin typeface="Verdana" pitchFamily="34" charset="0"/>
                <a:ea typeface="Verdana" pitchFamily="34" charset="0"/>
                <a:cs typeface="Verdana" pitchFamily="34" charset="0"/>
              </a:rPr>
              <a:t>mehr oder weniger eindeutiger Bearbeitungsweg</a:t>
            </a:r>
          </a:p>
          <a:p>
            <a:r>
              <a:rPr lang="de-DE" sz="1400" dirty="0" smtClean="0">
                <a:latin typeface="Verdana" pitchFamily="34" charset="0"/>
                <a:ea typeface="Verdana" pitchFamily="34" charset="0"/>
                <a:cs typeface="Verdana" pitchFamily="34" charset="0"/>
              </a:rPr>
              <a:t>daher nur bedingt geeignet für </a:t>
            </a:r>
            <a:r>
              <a:rPr lang="de-DE" sz="1400" dirty="0" err="1" smtClean="0">
                <a:latin typeface="Verdana" pitchFamily="34" charset="0"/>
                <a:ea typeface="Verdana" pitchFamily="34" charset="0"/>
                <a:cs typeface="Verdana" pitchFamily="34" charset="0"/>
              </a:rPr>
              <a:t>prozess</a:t>
            </a:r>
            <a:r>
              <a:rPr lang="de-DE" sz="1400" dirty="0" smtClean="0">
                <a:latin typeface="Verdana" pitchFamily="34" charset="0"/>
                <a:ea typeface="Verdana" pitchFamily="34" charset="0"/>
                <a:cs typeface="Verdana" pitchFamily="34" charset="0"/>
              </a:rPr>
              <a:t>- und ergebnisoffene Problemstellungen</a:t>
            </a:r>
          </a:p>
          <a:p>
            <a:r>
              <a:rPr lang="de-DE" sz="1400" dirty="0" smtClean="0">
                <a:latin typeface="Verdana" pitchFamily="34" charset="0"/>
                <a:ea typeface="Verdana" pitchFamily="34" charset="0"/>
                <a:cs typeface="Verdana" pitchFamily="34" charset="0"/>
              </a:rPr>
              <a:t>mit praktischem experimentellen Tun kombinierbar, wenn ein Experiments entworfen, vorbereitet oder ausgewertet werden soll</a:t>
            </a:r>
          </a:p>
          <a:p>
            <a:r>
              <a:rPr lang="de-DE" sz="1400" dirty="0" smtClean="0">
                <a:latin typeface="Verdana" pitchFamily="34" charset="0"/>
                <a:ea typeface="Verdana" pitchFamily="34" charset="0"/>
                <a:cs typeface="Verdana" pitchFamily="34" charset="0"/>
              </a:rPr>
              <a:t>Interpretation eines Phänomens oder Ergebnisse </a:t>
            </a:r>
          </a:p>
          <a:p>
            <a:r>
              <a:rPr lang="de-DE" sz="1400" dirty="0" smtClean="0">
                <a:latin typeface="Verdana" pitchFamily="34" charset="0"/>
                <a:ea typeface="Verdana" pitchFamily="34" charset="0"/>
                <a:cs typeface="Verdana" pitchFamily="34" charset="0"/>
              </a:rPr>
              <a:t>Diskussion einer zuvor aufgestellten Hypothese</a:t>
            </a:r>
          </a:p>
          <a:p>
            <a:pPr>
              <a:buNone/>
            </a:pPr>
            <a:endParaRPr lang="de-DE" sz="1400" dirty="0" smtClean="0">
              <a:latin typeface="Verdana" pitchFamily="34" charset="0"/>
              <a:ea typeface="Verdana" pitchFamily="34" charset="0"/>
              <a:cs typeface="Verdana" pitchFamily="34" charset="0"/>
            </a:endParaRPr>
          </a:p>
          <a:p>
            <a:pPr marL="0" indent="0">
              <a:buNone/>
            </a:pPr>
            <a:r>
              <a:rPr lang="de-DE" sz="1400" dirty="0" smtClean="0">
                <a:latin typeface="Verdana" pitchFamily="34" charset="0"/>
                <a:ea typeface="Verdana" pitchFamily="34" charset="0"/>
                <a:cs typeface="Verdana" pitchFamily="34" charset="0"/>
              </a:rPr>
              <a:t>Als Charakteristik für gute Lern-Aufgaben mit Hilfesystemen gilt:</a:t>
            </a:r>
          </a:p>
          <a:p>
            <a:pPr>
              <a:buNone/>
            </a:pPr>
            <a:r>
              <a:rPr lang="de-DE" sz="1400" b="1" dirty="0" smtClean="0">
                <a:latin typeface="Verdana" pitchFamily="34" charset="0"/>
                <a:ea typeface="Verdana" pitchFamily="34" charset="0"/>
                <a:cs typeface="Verdana" pitchFamily="34" charset="0"/>
              </a:rPr>
              <a:t>• 	komplex aber eher geschlossen</a:t>
            </a:r>
            <a:endParaRPr lang="de-DE" sz="1400" dirty="0" smtClean="0">
              <a:latin typeface="Verdana" pitchFamily="34" charset="0"/>
              <a:ea typeface="Verdana" pitchFamily="34" charset="0"/>
              <a:cs typeface="Verdana" pitchFamily="34" charset="0"/>
            </a:endParaRPr>
          </a:p>
          <a:p>
            <a:pPr>
              <a:buNone/>
            </a:pPr>
            <a:r>
              <a:rPr lang="de-DE" sz="1400" b="1" dirty="0" smtClean="0">
                <a:latin typeface="Verdana" pitchFamily="34" charset="0"/>
                <a:ea typeface="Verdana" pitchFamily="34" charset="0"/>
                <a:cs typeface="Verdana" pitchFamily="34" charset="0"/>
              </a:rPr>
              <a:t>• 	eher Anwendung als</a:t>
            </a:r>
            <a:r>
              <a:rPr lang="de-DE" sz="1400" dirty="0" smtClean="0">
                <a:latin typeface="Verdana" pitchFamily="34" charset="0"/>
                <a:ea typeface="Verdana" pitchFamily="34" charset="0"/>
                <a:cs typeface="Verdana" pitchFamily="34" charset="0"/>
              </a:rPr>
              <a:t> </a:t>
            </a:r>
            <a:r>
              <a:rPr lang="de-DE" sz="1400" b="1" dirty="0" smtClean="0">
                <a:latin typeface="Verdana" pitchFamily="34" charset="0"/>
                <a:ea typeface="Verdana" pitchFamily="34" charset="0"/>
                <a:cs typeface="Verdana" pitchFamily="34" charset="0"/>
              </a:rPr>
              <a:t>Neuerarbeitung</a:t>
            </a:r>
            <a:endParaRPr lang="de-DE" sz="1400" dirty="0" smtClean="0">
              <a:latin typeface="Verdana" pitchFamily="34" charset="0"/>
              <a:ea typeface="Verdana" pitchFamily="34" charset="0"/>
              <a:cs typeface="Verdana" pitchFamily="34" charset="0"/>
            </a:endParaRPr>
          </a:p>
          <a:p>
            <a:pPr>
              <a:buNone/>
            </a:pPr>
            <a:r>
              <a:rPr lang="de-DE" sz="1400" b="1" dirty="0" smtClean="0">
                <a:latin typeface="Verdana" pitchFamily="34" charset="0"/>
                <a:ea typeface="Verdana" pitchFamily="34" charset="0"/>
                <a:cs typeface="Verdana" pitchFamily="34" charset="0"/>
              </a:rPr>
              <a:t>• 	Aktivierung und Reorganisation von</a:t>
            </a:r>
            <a:r>
              <a:rPr lang="de-DE" sz="1400" dirty="0" smtClean="0">
                <a:latin typeface="Verdana" pitchFamily="34" charset="0"/>
                <a:ea typeface="Verdana" pitchFamily="34" charset="0"/>
                <a:cs typeface="Verdana" pitchFamily="34" charset="0"/>
              </a:rPr>
              <a:t> </a:t>
            </a:r>
            <a:r>
              <a:rPr lang="de-DE" sz="1400" b="1" dirty="0" smtClean="0">
                <a:latin typeface="Verdana" pitchFamily="34" charset="0"/>
                <a:ea typeface="Verdana" pitchFamily="34" charset="0"/>
                <a:cs typeface="Verdana" pitchFamily="34" charset="0"/>
              </a:rPr>
              <a:t>Vorwissen</a:t>
            </a:r>
            <a:endParaRPr lang="de-DE" sz="1400" dirty="0">
              <a:latin typeface="Verdana" pitchFamily="34" charset="0"/>
              <a:ea typeface="Verdana" pitchFamily="34" charset="0"/>
              <a:cs typeface="Verdana" pitchFamily="34" charset="0"/>
            </a:endParaRPr>
          </a:p>
        </p:txBody>
      </p:sp>
      <p:sp>
        <p:nvSpPr>
          <p:cNvPr id="6" name="Rectangle 2"/>
          <p:cNvSpPr>
            <a:spLocks noGrp="1" noChangeArrowheads="1"/>
          </p:cNvSpPr>
          <p:nvPr>
            <p:ph type="title"/>
          </p:nvPr>
        </p:nvSpPr>
        <p:spPr>
          <a:xfrm>
            <a:off x="976064" y="188640"/>
            <a:ext cx="7772400" cy="1143000"/>
          </a:xfrm>
        </p:spPr>
        <p:txBody>
          <a:bodyPr/>
          <a:lstStyle/>
          <a:p>
            <a:r>
              <a:rPr lang="de-DE" sz="3200" dirty="0" smtClean="0">
                <a:solidFill>
                  <a:srgbClr val="000000"/>
                </a:solidFill>
                <a:latin typeface="Verdana" pitchFamily="34" charset="0"/>
                <a:ea typeface="Verdana" pitchFamily="34" charset="0"/>
                <a:cs typeface="Verdana" pitchFamily="34" charset="0"/>
              </a:rPr>
              <a:t>Was sich für eine Aufgabe mit gestuften Hilfen eignet</a:t>
            </a:r>
            <a:endParaRPr lang="de-DE" sz="2800"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2" dur="500"/>
                                        <p:tgtEl>
                                          <p:spTgt spid="122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7" dur="500"/>
                                        <p:tgtEl>
                                          <p:spTgt spid="122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882">
                                            <p:txEl>
                                              <p:pRg st="3" end="3"/>
                                            </p:txEl>
                                          </p:spTgt>
                                        </p:tgtEl>
                                        <p:attrNameLst>
                                          <p:attrName>style.visibility</p:attrName>
                                        </p:attrNameLst>
                                      </p:cBhvr>
                                      <p:to>
                                        <p:strVal val="visible"/>
                                      </p:to>
                                    </p:set>
                                    <p:animEffect transition="in" filter="blinds(horizontal)">
                                      <p:cBhvr>
                                        <p:cTn id="22" dur="500"/>
                                        <p:tgtEl>
                                          <p:spTgt spid="1228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882">
                                            <p:txEl>
                                              <p:pRg st="5" end="5"/>
                                            </p:txEl>
                                          </p:spTgt>
                                        </p:tgtEl>
                                        <p:attrNameLst>
                                          <p:attrName>style.visibility</p:attrName>
                                        </p:attrNameLst>
                                      </p:cBhvr>
                                      <p:to>
                                        <p:strVal val="visible"/>
                                      </p:to>
                                    </p:set>
                                    <p:animEffect transition="in" filter="blinds(horizontal)">
                                      <p:cBhvr>
                                        <p:cTn id="27" dur="500"/>
                                        <p:tgtEl>
                                          <p:spTgt spid="12288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32" dur="500"/>
                                        <p:tgtEl>
                                          <p:spTgt spid="1228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2882">
                                            <p:txEl>
                                              <p:pRg st="6" end="6"/>
                                            </p:txEl>
                                          </p:spTgt>
                                        </p:tgtEl>
                                        <p:attrNameLst>
                                          <p:attrName>style.visibility</p:attrName>
                                        </p:attrNameLst>
                                      </p:cBhvr>
                                      <p:to>
                                        <p:strVal val="visible"/>
                                      </p:to>
                                    </p:set>
                                    <p:animEffect transition="in" filter="blinds(horizontal)">
                                      <p:cBhvr>
                                        <p:cTn id="37" dur="500"/>
                                        <p:tgtEl>
                                          <p:spTgt spid="1228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2882">
                                            <p:txEl>
                                              <p:pRg st="7" end="7"/>
                                            </p:txEl>
                                          </p:spTgt>
                                        </p:tgtEl>
                                        <p:attrNameLst>
                                          <p:attrName>style.visibility</p:attrName>
                                        </p:attrNameLst>
                                      </p:cBhvr>
                                      <p:to>
                                        <p:strVal val="visible"/>
                                      </p:to>
                                    </p:set>
                                    <p:animEffect transition="in" filter="blinds(horizontal)">
                                      <p:cBhvr>
                                        <p:cTn id="42" dur="500"/>
                                        <p:tgtEl>
                                          <p:spTgt spid="12288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2882">
                                            <p:txEl>
                                              <p:pRg st="8" end="8"/>
                                            </p:txEl>
                                          </p:spTgt>
                                        </p:tgtEl>
                                        <p:attrNameLst>
                                          <p:attrName>style.visibility</p:attrName>
                                        </p:attrNameLst>
                                      </p:cBhvr>
                                      <p:to>
                                        <p:strVal val="visible"/>
                                      </p:to>
                                    </p:set>
                                    <p:animEffect transition="in" filter="blinds(horizontal)">
                                      <p:cBhvr>
                                        <p:cTn id="47" dur="500"/>
                                        <p:tgtEl>
                                          <p:spTgt spid="12288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2882">
                                            <p:txEl>
                                              <p:pRg st="10" end="10"/>
                                            </p:txEl>
                                          </p:spTgt>
                                        </p:tgtEl>
                                        <p:attrNameLst>
                                          <p:attrName>style.visibility</p:attrName>
                                        </p:attrNameLst>
                                      </p:cBhvr>
                                      <p:to>
                                        <p:strVal val="visible"/>
                                      </p:to>
                                    </p:set>
                                    <p:animEffect transition="in" filter="blinds(horizontal)">
                                      <p:cBhvr>
                                        <p:cTn id="52" dur="500"/>
                                        <p:tgtEl>
                                          <p:spTgt spid="12288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2882">
                                            <p:txEl>
                                              <p:pRg st="11" end="11"/>
                                            </p:txEl>
                                          </p:spTgt>
                                        </p:tgtEl>
                                        <p:attrNameLst>
                                          <p:attrName>style.visibility</p:attrName>
                                        </p:attrNameLst>
                                      </p:cBhvr>
                                      <p:to>
                                        <p:strVal val="visible"/>
                                      </p:to>
                                    </p:set>
                                    <p:animEffect transition="in" filter="blinds(horizontal)">
                                      <p:cBhvr>
                                        <p:cTn id="57" dur="500"/>
                                        <p:tgtEl>
                                          <p:spTgt spid="12288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22882">
                                            <p:txEl>
                                              <p:pRg st="12" end="12"/>
                                            </p:txEl>
                                          </p:spTgt>
                                        </p:tgtEl>
                                        <p:attrNameLst>
                                          <p:attrName>style.visibility</p:attrName>
                                        </p:attrNameLst>
                                      </p:cBhvr>
                                      <p:to>
                                        <p:strVal val="visible"/>
                                      </p:to>
                                    </p:set>
                                    <p:animEffect transition="in" filter="blinds(horizontal)">
                                      <p:cBhvr>
                                        <p:cTn id="62" dur="500"/>
                                        <p:tgtEl>
                                          <p:spTgt spid="12288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22882">
                                            <p:txEl>
                                              <p:pRg st="13" end="13"/>
                                            </p:txEl>
                                          </p:spTgt>
                                        </p:tgtEl>
                                        <p:attrNameLst>
                                          <p:attrName>style.visibility</p:attrName>
                                        </p:attrNameLst>
                                      </p:cBhvr>
                                      <p:to>
                                        <p:strVal val="visible"/>
                                      </p:to>
                                    </p:set>
                                    <p:animEffect transition="in" filter="blinds(horizontal)">
                                      <p:cBhvr>
                                        <p:cTn id="67" dur="500"/>
                                        <p:tgtEl>
                                          <p:spTgt spid="12288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04664"/>
            <a:ext cx="7918648" cy="915888"/>
          </a:xfrm>
        </p:spPr>
        <p:txBody>
          <a:bodyPr/>
          <a:lstStyle/>
          <a:p>
            <a:r>
              <a:rPr lang="de-DE" sz="3200" dirty="0" smtClean="0">
                <a:latin typeface="Verdana" pitchFamily="34" charset="0"/>
                <a:ea typeface="Verdana" pitchFamily="34" charset="0"/>
                <a:cs typeface="Verdana" pitchFamily="34" charset="0"/>
              </a:rPr>
              <a:t>Läuft das Glas aus?</a:t>
            </a:r>
            <a:r>
              <a:rPr lang="de-DE" sz="2800" b="1" dirty="0" smtClean="0">
                <a:latin typeface="Verdana" pitchFamily="34" charset="0"/>
                <a:ea typeface="Verdana" pitchFamily="34" charset="0"/>
                <a:cs typeface="Verdana" pitchFamily="34" charset="0"/>
              </a:rPr>
              <a:t/>
            </a:r>
            <a:br>
              <a:rPr lang="de-DE" sz="2800" b="1" dirty="0" smtClean="0">
                <a:latin typeface="Verdana" pitchFamily="34" charset="0"/>
                <a:ea typeface="Verdana" pitchFamily="34" charset="0"/>
                <a:cs typeface="Verdana" pitchFamily="34" charset="0"/>
              </a:rPr>
            </a:br>
            <a:r>
              <a:rPr lang="de-DE" sz="2000" dirty="0" smtClean="0">
                <a:solidFill>
                  <a:schemeClr val="tx1"/>
                </a:solidFill>
                <a:latin typeface="Verdana" pitchFamily="34" charset="0"/>
              </a:rPr>
              <a:t>Ein Beispiel für den </a:t>
            </a:r>
            <a:r>
              <a:rPr lang="de-DE" sz="2000" dirty="0" err="1" smtClean="0">
                <a:solidFill>
                  <a:schemeClr val="tx1"/>
                </a:solidFill>
                <a:latin typeface="Verdana" pitchFamily="34" charset="0"/>
              </a:rPr>
              <a:t>naturwiss</a:t>
            </a:r>
            <a:r>
              <a:rPr lang="de-DE" sz="2000" dirty="0" smtClean="0">
                <a:solidFill>
                  <a:schemeClr val="tx1"/>
                </a:solidFill>
                <a:latin typeface="Verdana" pitchFamily="34" charset="0"/>
              </a:rPr>
              <a:t>. </a:t>
            </a:r>
            <a:r>
              <a:rPr lang="de-DE" sz="2000" dirty="0" smtClean="0">
                <a:solidFill>
                  <a:schemeClr val="tx1"/>
                </a:solidFill>
                <a:latin typeface="Verdana" pitchFamily="34" charset="0"/>
              </a:rPr>
              <a:t>Anfangsunterricht</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4"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691511"/>
            <a:ext cx="4932040" cy="3901068"/>
          </a:xfrm>
          <a:prstGeom prst="rect">
            <a:avLst/>
          </a:prstGeom>
        </p:spPr>
        <p:txBody>
          <a:bodyPr wrap="square">
            <a:spAutoFit/>
          </a:bodyPr>
          <a:lstStyle/>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Die beiden trinken einen Schluck und vertiefen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8"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linds(horizontal)">
                                      <p:cBhvr>
                                        <p:cTn id="13" dur="500"/>
                                        <p:tgtEl>
                                          <p:spTgt spid="1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linds(horizontal)">
                                      <p:cBhvr>
                                        <p:cTn id="16" dur="500"/>
                                        <p:tgtEl>
                                          <p:spTgt spid="1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linds(horizontal)">
                                      <p:cBhvr>
                                        <p:cTn id="19" dur="500"/>
                                        <p:tgtEl>
                                          <p:spTgt spid="1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solidFill>
                  <a:schemeClr val="tx1"/>
                </a:solidFill>
                <a:latin typeface="Verdana" pitchFamily="34" charset="0"/>
              </a:rPr>
              <a:t>Läuft das Glas aus?</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470455"/>
          </a:xfrm>
          <a:prstGeom prst="rect">
            <a:avLst/>
          </a:prstGeom>
        </p:spPr>
        <p:txBody>
          <a:bodyPr wrap="square">
            <a:spAutoFit/>
          </a:bodyPr>
          <a:lstStyle/>
          <a:p>
            <a:pPr>
              <a:spcAft>
                <a:spcPts val="300"/>
              </a:spcAft>
            </a:pPr>
            <a:r>
              <a:rPr lang="de-DE" sz="1600" b="1" dirty="0" smtClean="0">
                <a:latin typeface="Verdana" pitchFamily="34" charset="0"/>
                <a:ea typeface="Verdana" pitchFamily="34" charset="0"/>
                <a:cs typeface="Verdana" pitchFamily="34" charset="0"/>
              </a:rPr>
              <a:t>Läuft das Glas aus?</a:t>
            </a:r>
          </a:p>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10" name="Ovale Legende 9"/>
          <p:cNvSpPr/>
          <p:nvPr/>
        </p:nvSpPr>
        <p:spPr>
          <a:xfrm>
            <a:off x="5220072" y="764704"/>
            <a:ext cx="3168352" cy="2016224"/>
          </a:xfrm>
          <a:prstGeom prst="wedgeEllipseCallout">
            <a:avLst>
              <a:gd name="adj1" fmla="val -80299"/>
              <a:gd name="adj2" fmla="val 24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Kontext</a:t>
            </a:r>
            <a:endParaRPr lang="de-DE" b="1" dirty="0">
              <a:latin typeface="Verdana" pitchFamily="34" charset="0"/>
              <a:ea typeface="Verdana" pitchFamily="34" charset="0"/>
              <a:cs typeface="Verdana" pitchFamily="34" charset="0"/>
            </a:endParaRPr>
          </a:p>
        </p:txBody>
      </p:sp>
      <p:sp>
        <p:nvSpPr>
          <p:cNvPr id="11" name="Ovale Legende 10"/>
          <p:cNvSpPr/>
          <p:nvPr/>
        </p:nvSpPr>
        <p:spPr>
          <a:xfrm>
            <a:off x="4932040" y="2996952"/>
            <a:ext cx="3312368" cy="2016224"/>
          </a:xfrm>
          <a:prstGeom prst="wedgeEllipseCallout">
            <a:avLst>
              <a:gd name="adj1" fmla="val -39099"/>
              <a:gd name="adj2" fmla="val 76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Komplexität</a:t>
            </a:r>
            <a:endParaRPr lang="de-DE" b="1" dirty="0">
              <a:latin typeface="Verdana" pitchFamily="34" charset="0"/>
              <a:ea typeface="Verdana" pitchFamily="34" charset="0"/>
              <a:cs typeface="Verdana" pitchFamily="34" charset="0"/>
            </a:endParaRPr>
          </a:p>
        </p:txBody>
      </p:sp>
      <p:sp>
        <p:nvSpPr>
          <p:cNvPr id="15" name="Ovale Legende 14"/>
          <p:cNvSpPr/>
          <p:nvPr/>
        </p:nvSpPr>
        <p:spPr>
          <a:xfrm>
            <a:off x="1259632" y="4365104"/>
            <a:ext cx="3168352" cy="2016224"/>
          </a:xfrm>
          <a:prstGeom prst="wedgeEllipseCallout">
            <a:avLst>
              <a:gd name="adj1" fmla="val -47136"/>
              <a:gd name="adj2" fmla="val -77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Form der Lösung erkennbar</a:t>
            </a:r>
            <a:endParaRPr lang="de-DE" b="1" dirty="0">
              <a:latin typeface="Verdana" pitchFamily="34" charset="0"/>
              <a:ea typeface="Verdana" pitchFamily="34" charset="0"/>
              <a:cs typeface="Verdana" pitchFamily="34" charset="0"/>
            </a:endParaRPr>
          </a:p>
        </p:txBody>
      </p:sp>
      <p:sp>
        <p:nvSpPr>
          <p:cNvPr id="16" name="Ovale Legende 15"/>
          <p:cNvSpPr/>
          <p:nvPr/>
        </p:nvSpPr>
        <p:spPr>
          <a:xfrm>
            <a:off x="827584" y="836712"/>
            <a:ext cx="3312368" cy="2016224"/>
          </a:xfrm>
          <a:prstGeom prst="wedgeEllipseCallout">
            <a:avLst>
              <a:gd name="adj1" fmla="val -22659"/>
              <a:gd name="adj2" fmla="val -7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Eher geschlossen</a:t>
            </a:r>
            <a:endParaRPr lang="de-DE" b="1" dirty="0">
              <a:latin typeface="Verdana" pitchFamily="34" charset="0"/>
              <a:ea typeface="Verdana" pitchFamily="34" charset="0"/>
              <a:cs typeface="Verdana" pitchFamily="34" charset="0"/>
            </a:endParaRPr>
          </a:p>
        </p:txBody>
      </p:sp>
      <p:sp>
        <p:nvSpPr>
          <p:cNvPr id="17" name="Ovale Legende 16"/>
          <p:cNvSpPr/>
          <p:nvPr/>
        </p:nvSpPr>
        <p:spPr>
          <a:xfrm>
            <a:off x="2483768" y="2708920"/>
            <a:ext cx="3312368" cy="2016224"/>
          </a:xfrm>
          <a:prstGeom prst="wedgeEllipseCallout">
            <a:avLst>
              <a:gd name="adj1" fmla="val -22659"/>
              <a:gd name="adj2" fmla="val -7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latin typeface="Verdana" pitchFamily="34" charset="0"/>
                <a:ea typeface="Verdana" pitchFamily="34" charset="0"/>
                <a:cs typeface="Verdana" pitchFamily="34" charset="0"/>
              </a:rPr>
              <a:t>Selbstdiffe-renzierend</a:t>
            </a:r>
            <a:endParaRPr lang="de-DE" b="1" dirty="0" smtClean="0">
              <a:latin typeface="Verdana" pitchFamily="34" charset="0"/>
              <a:ea typeface="Verdana" pitchFamily="34" charset="0"/>
              <a:cs typeface="Verdana" pitchFamily="34" charset="0"/>
            </a:endParaRPr>
          </a:p>
          <a:p>
            <a:pPr algn="ctr"/>
            <a:r>
              <a:rPr lang="de-DE" b="1" dirty="0" smtClean="0">
                <a:latin typeface="Verdana" pitchFamily="34" charset="0"/>
                <a:ea typeface="Verdana" pitchFamily="34" charset="0"/>
                <a:cs typeface="Verdana" pitchFamily="34" charset="0"/>
              </a:rPr>
              <a:t>wenn mit Hilfen</a:t>
            </a:r>
            <a:endParaRPr lang="de-DE" b="1" dirty="0">
              <a:latin typeface="Verdana" pitchFamily="34" charset="0"/>
              <a:ea typeface="Verdana" pitchFamily="34" charset="0"/>
              <a:cs typeface="Verdana" pitchFamily="34" charset="0"/>
            </a:endParaRPr>
          </a:p>
        </p:txBody>
      </p:sp>
      <p:sp>
        <p:nvSpPr>
          <p:cNvPr id="1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a:t>
            </a:r>
            <a:endParaRPr lang="de-DE" sz="2800" dirty="0" smtClean="0">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293483"/>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Woher kann das Wasser kommen?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Glas und Umgebung als System betrachten: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Außer dem Glas und seinem Inhalt ist hier nur noch die Luft darum herum vorhanden.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Schlüsse ziehen: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Also muss das Wasser aus der Luft kommen.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Vor- / Alltags-Wissen aktivieren: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Kennt ihr andere Situationen, wo Wasser „aus der Luft kommt“? Denkt dabei auch an Wettererscheinungen.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Aktivierung unterstützen: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Habt ihr an Nebel oder Raureif gedacht? Oder an das Beschlagen eines Spiegels durch die ausgeatmete Luft oder das Beschlagen einer Brille, wenn man von draußen in einen warmen Raum kommt?</a:t>
            </a:r>
          </a:p>
          <a:p>
            <a:pPr marL="354013" indent="-354013"/>
            <a:endParaRPr lang="de-DE" sz="1200" i="1" dirty="0" smtClean="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24370"/>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Verallgemeinern, Ursache finden: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Was haben Nebel, Raureif, das Beschlagen eines Spiegels oder einer Brille gemeinsam?</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Inhaltliche Unterstützung: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Bei Nebel, Raureif, beim Beschlagen eines Spiegels oder der Brille ist eines gleich: Luft wird stark abgekühlt..</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Unterstützung der Übertragung auf die Problemstellung: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Das kann auch an der Oberfläche eines kalten Gegenstands geschehen.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Generalisierung bzgl. Wassergehalt der Luft: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In der Luft ist immer Wasserdampf enthalten. Wie kann man sich vorstellen, dass sich beim Abkühlen flüssiges Wasser aus der Luft abscheidet?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könnt ihr schließen, dass warme Luft mehr Wasser-dampf enthalten kann als kalte. Was beim Abkühlen „zu viel“ ist, schlägt sich als flüssiges Wasser nieder.</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10" name="Textfeld 9"/>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1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(II)</a:t>
            </a:r>
            <a:endParaRPr lang="de-DE" sz="2800" dirty="0" smtClean="0">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dirty="0" smtClean="0">
                <a:solidFill>
                  <a:srgbClr val="080808"/>
                </a:solidFill>
                <a:latin typeface="Verdana" pitchFamily="34" charset="0"/>
              </a:rPr>
              <a:t>Verlaufsplan</a:t>
            </a:r>
            <a:endParaRPr lang="de-DE" sz="2000" dirty="0" smtClean="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
        <p:nvSpPr>
          <p:cNvPr id="9" name="Rectangle 3"/>
          <p:cNvSpPr txBox="1">
            <a:spLocks noChangeArrowheads="1"/>
          </p:cNvSpPr>
          <p:nvPr/>
        </p:nvSpPr>
        <p:spPr bwMode="auto">
          <a:xfrm>
            <a:off x="2339752" y="1988840"/>
            <a:ext cx="4464496" cy="3600400"/>
          </a:xfrm>
          <a:prstGeom prst="rect">
            <a:avLst/>
          </a:prstGeom>
          <a:solidFill>
            <a:schemeClr val="bg1">
              <a:lumMod val="95000"/>
            </a:schemeClr>
          </a:solidFill>
          <a:ln w="9525">
            <a:solidFill>
              <a:schemeClr val="bg1">
                <a:lumMod val="85000"/>
              </a:schemeClr>
            </a:solidFill>
            <a:miter lim="800000"/>
            <a:headEnd/>
            <a:tailEnd/>
          </a:ln>
          <a:effectLst>
            <a:outerShdw blurRad="127000" dist="38100" dir="13500000" sx="102000" sy="102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84175" lvl="0" indent="-342900" eaLnBrk="0" hangingPunct="0">
              <a:lnSpc>
                <a:spcPct val="130000"/>
              </a:lnSpc>
              <a:spcBef>
                <a:spcPts val="300"/>
              </a:spcBef>
            </a:pPr>
            <a:r>
              <a:rPr lang="de-DE" sz="1400" dirty="0" smtClean="0">
                <a:solidFill>
                  <a:srgbClr val="080808"/>
                </a:solidFill>
                <a:latin typeface="Verdana" pitchFamily="34" charset="0"/>
                <a:cs typeface="Times New Roman" pitchFamily="18" charset="0"/>
              </a:rPr>
              <a:t>Freitag, 04.04.2014,</a:t>
            </a:r>
            <a:r>
              <a:rPr kumimoji="0" lang="de-DE" sz="14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vormittags</a:t>
            </a:r>
          </a:p>
          <a:p>
            <a:pPr marL="384175" marR="0" lvl="0" indent="-342900" algn="l" defTabSz="914400" rtl="0" eaLnBrk="0" fontAlgn="base" latinLnBrk="0" hangingPunct="0">
              <a:lnSpc>
                <a:spcPct val="130000"/>
              </a:lnSpc>
              <a:spcBef>
                <a:spcPts val="300"/>
              </a:spcBef>
              <a:spcAft>
                <a:spcPct val="0"/>
              </a:spcAft>
              <a:buClrTx/>
              <a:buSzTx/>
              <a:buFontTx/>
              <a:buChar char="-"/>
              <a:tabLst/>
              <a:defRPr/>
            </a:pPr>
            <a:endParaRPr kumimoji="0" lang="de-DE" sz="14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lvl="0" indent="-342900" eaLnBrk="0" hangingPunct="0">
              <a:lnSpc>
                <a:spcPct val="130000"/>
              </a:lnSpc>
              <a:spcBef>
                <a:spcPts val="300"/>
              </a:spcBef>
              <a:buFontTx/>
              <a:buChar char="-"/>
            </a:pPr>
            <a:r>
              <a:rPr lang="de-DE" sz="1400" kern="0" dirty="0" smtClean="0">
                <a:solidFill>
                  <a:srgbClr val="080808"/>
                </a:solidFill>
                <a:latin typeface="Verdana" pitchFamily="34" charset="0"/>
                <a:cs typeface="Times New Roman" pitchFamily="18" charset="0"/>
              </a:rPr>
              <a:t>Selbstdifferenzierende Aufgaben</a:t>
            </a:r>
          </a:p>
          <a:p>
            <a:pPr marL="384175" indent="-342900" eaLnBrk="0" hangingPunct="0">
              <a:lnSpc>
                <a:spcPct val="130000"/>
              </a:lnSpc>
              <a:spcBef>
                <a:spcPts val="300"/>
              </a:spcBef>
              <a:buFontTx/>
              <a:buChar char="-"/>
            </a:pPr>
            <a:r>
              <a:rPr lang="de-DE" sz="1400" kern="0" dirty="0" smtClean="0">
                <a:solidFill>
                  <a:srgbClr val="080808"/>
                </a:solidFill>
                <a:latin typeface="Verdana" pitchFamily="34" charset="0"/>
                <a:cs typeface="Times New Roman" pitchFamily="18" charset="0"/>
              </a:rPr>
              <a:t>Aufgaben verändern</a:t>
            </a:r>
          </a:p>
          <a:p>
            <a:pPr marL="384175" lvl="0" indent="-342900" eaLnBrk="0" hangingPunct="0">
              <a:lnSpc>
                <a:spcPct val="130000"/>
              </a:lnSpc>
              <a:spcBef>
                <a:spcPts val="300"/>
              </a:spcBef>
              <a:buFontTx/>
              <a:buChar char="-"/>
            </a:pPr>
            <a:r>
              <a:rPr lang="de-DE" sz="1400" kern="0" dirty="0" smtClean="0">
                <a:solidFill>
                  <a:srgbClr val="080808"/>
                </a:solidFill>
                <a:latin typeface="Verdana" pitchFamily="34" charset="0"/>
                <a:cs typeface="Times New Roman" pitchFamily="18" charset="0"/>
              </a:rPr>
              <a:t>Aufgaben mit gestuften Hilfen</a:t>
            </a:r>
          </a:p>
          <a:p>
            <a:pPr marL="384175" lvl="0" indent="-342900" eaLnBrk="0" hangingPunct="0">
              <a:lnSpc>
                <a:spcPct val="130000"/>
              </a:lnSpc>
              <a:spcBef>
                <a:spcPts val="300"/>
              </a:spcBef>
              <a:buFontTx/>
              <a:buChar char="-"/>
            </a:pPr>
            <a:r>
              <a:rPr lang="de-DE" sz="1400" kern="0" dirty="0" smtClean="0">
                <a:solidFill>
                  <a:srgbClr val="080808"/>
                </a:solidFill>
                <a:latin typeface="Verdana" pitchFamily="34" charset="0"/>
                <a:cs typeface="Times New Roman" pitchFamily="18" charset="0"/>
              </a:rPr>
              <a:t>Lernstrategische und inhaltliche Hilfen</a:t>
            </a:r>
          </a:p>
          <a:p>
            <a:pPr marL="384175" marR="0" lvl="0" indent="-342900" algn="l" defTabSz="914400" rtl="0" eaLnBrk="0" fontAlgn="base" latinLnBrk="0" hangingPunct="0">
              <a:lnSpc>
                <a:spcPct val="130000"/>
              </a:lnSpc>
              <a:spcBef>
                <a:spcPts val="300"/>
              </a:spcBef>
              <a:spcAft>
                <a:spcPct val="0"/>
              </a:spcAft>
              <a:buClrTx/>
              <a:buSzTx/>
              <a:buFontTx/>
              <a:buNone/>
              <a:tabLst/>
              <a:defRPr/>
            </a:pPr>
            <a:endParaRPr kumimoji="0" lang="de-DE" sz="14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indent="-342900" eaLnBrk="0" hangingPunct="0">
              <a:lnSpc>
                <a:spcPct val="130000"/>
              </a:lnSpc>
              <a:spcBef>
                <a:spcPts val="300"/>
              </a:spcBef>
            </a:pPr>
            <a:r>
              <a:rPr lang="de-DE" sz="1400" kern="0" dirty="0" smtClean="0">
                <a:solidFill>
                  <a:srgbClr val="080808"/>
                </a:solidFill>
                <a:latin typeface="Verdana" pitchFamily="34" charset="0"/>
                <a:cs typeface="Times New Roman" pitchFamily="18" charset="0"/>
              </a:rPr>
              <a:t>Freitag, 04.04.2014</a:t>
            </a:r>
            <a:r>
              <a:rPr kumimoji="0" lang="de-DE" sz="14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rPr>
              <a:t>, nachmittags</a:t>
            </a:r>
          </a:p>
          <a:p>
            <a:pPr marL="384175" marR="0" lvl="0" indent="-342900" algn="l" defTabSz="914400" rtl="0" eaLnBrk="0" fontAlgn="base" latinLnBrk="0" hangingPunct="0">
              <a:lnSpc>
                <a:spcPct val="130000"/>
              </a:lnSpc>
              <a:spcBef>
                <a:spcPts val="300"/>
              </a:spcBef>
              <a:spcAft>
                <a:spcPct val="0"/>
              </a:spcAft>
              <a:buClrTx/>
              <a:buSzTx/>
              <a:buFontTx/>
              <a:buChar char="-"/>
              <a:tabLst/>
              <a:defRPr/>
            </a:pPr>
            <a:endParaRPr kumimoji="0" lang="de-DE" sz="1400" b="0" i="0" u="none" strike="noStrike" kern="0" cap="none" spc="0" normalizeH="0" baseline="0" noProof="0" dirty="0" smtClean="0">
              <a:ln>
                <a:noFill/>
              </a:ln>
              <a:solidFill>
                <a:srgbClr val="080808"/>
              </a:solidFill>
              <a:effectLst/>
              <a:uLnTx/>
              <a:uFillTx/>
              <a:latin typeface="Verdana" pitchFamily="34" charset="0"/>
              <a:ea typeface="+mn-ea"/>
              <a:cs typeface="Times New Roman" pitchFamily="18" charset="0"/>
            </a:endParaRPr>
          </a:p>
          <a:p>
            <a:pPr marL="384175" indent="-342900" eaLnBrk="0" hangingPunct="0">
              <a:lnSpc>
                <a:spcPct val="130000"/>
              </a:lnSpc>
              <a:spcBef>
                <a:spcPts val="300"/>
              </a:spcBef>
              <a:buFontTx/>
              <a:buChar char="-"/>
            </a:pPr>
            <a:r>
              <a:rPr lang="de-DE" sz="1400" kern="0" dirty="0" smtClean="0">
                <a:solidFill>
                  <a:srgbClr val="080808"/>
                </a:solidFill>
                <a:latin typeface="Verdana" pitchFamily="34" charset="0"/>
                <a:cs typeface="Times New Roman" pitchFamily="18" charset="0"/>
              </a:rPr>
              <a:t>Arbeitsphase: Aufgaben mit Hilfen für den eigenen Unterricht entwickeln</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85926"/>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Dazu die (immer gleiche) erste Hilfe:</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Erklärt euch gegenseitig die Aufgabe noch einmal mit eigenen Worten. Klärt, was ihr verstanden habt und was euch noch unklar ist. </a:t>
            </a:r>
          </a:p>
          <a:p>
            <a:r>
              <a:rPr lang="de-DE" sz="1600" dirty="0" smtClean="0">
                <a:latin typeface="Verdana" pitchFamily="34" charset="0"/>
                <a:ea typeface="Verdana" pitchFamily="34" charset="0"/>
                <a:cs typeface="Verdana" pitchFamily="34" charset="0"/>
              </a:rPr>
              <a:t>als Aufforderung zur Paraphrasierung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(erste Durcharbeitung der Aufgabenstellung)</a:t>
            </a:r>
          </a:p>
          <a:p>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und abschließend stets die Komplettlösung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Jetzt habt ihr alles zusammen, um die gestellte Frage zu beantworten. Übertragt eure Überlegungen auf das Glas mit dem kalten Getränk und fasst eure Antwort mit ein oder zwei Sätzen zusammen.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Durch den kalten Inhalt wird auch die Außenseite des Trinkglases sehr kalt. Dadurch wird die Luft in der Nähe stark abgekühlt. Ein Teil des enthaltenen Wasser-</a:t>
            </a:r>
            <a:r>
              <a:rPr lang="de-DE" sz="1200" i="1" dirty="0" err="1" smtClean="0">
                <a:latin typeface="Verdana" pitchFamily="34" charset="0"/>
                <a:ea typeface="Verdana" pitchFamily="34" charset="0"/>
                <a:cs typeface="Verdana" pitchFamily="34" charset="0"/>
              </a:rPr>
              <a:t>dampfes</a:t>
            </a:r>
            <a:r>
              <a:rPr lang="de-DE" sz="1200" i="1" dirty="0" smtClean="0">
                <a:latin typeface="Verdana" pitchFamily="34" charset="0"/>
                <a:ea typeface="Verdana" pitchFamily="34" charset="0"/>
                <a:cs typeface="Verdana" pitchFamily="34" charset="0"/>
              </a:rPr>
              <a:t> schlägt sich als flüssiges Wasser am Glas nieder – das Glas ist dann von außen nass.</a:t>
            </a:r>
          </a:p>
          <a:p>
            <a:r>
              <a:rPr lang="de-DE" sz="1600" dirty="0" smtClean="0">
                <a:latin typeface="Verdana" pitchFamily="34" charset="0"/>
                <a:ea typeface="Verdana" pitchFamily="34" charset="0"/>
                <a:cs typeface="Verdana" pitchFamily="34" charset="0"/>
              </a:rPr>
              <a:t>wegen der Wirksamkeit von Musterlösungen und zur Kontrolle für die Gruppen, die ohne Hilfen zur Lösung gekommen sind.</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itel 2"/>
          <p:cNvSpPr txBox="1">
            <a:spLocks/>
          </p:cNvSpPr>
          <p:nvPr/>
        </p:nvSpPr>
        <p:spPr bwMode="auto">
          <a:xfrm>
            <a:off x="763960" y="6290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32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 (III)</a:t>
            </a:r>
            <a:endPar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blinds(horizontal)">
                                      <p:cBhvr>
                                        <p:cTn id="13" dur="500"/>
                                        <p:tgtEl>
                                          <p:spTgt spid="1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linds(horizontal)">
                                      <p:cBhvr>
                                        <p:cTn id="18" dur="500"/>
                                        <p:tgtEl>
                                          <p:spTgt spid="1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animEffect transition="in" filter="blinds(horizontal)">
                                      <p:cBhvr>
                                        <p:cTn id="21" dur="500"/>
                                        <p:tgtEl>
                                          <p:spTgt spid="1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Effect transition="in" filter="blinds(horizontal)">
                                      <p:cBhvr>
                                        <p:cTn id="24" dur="500"/>
                                        <p:tgtEl>
                                          <p:spTgt spid="1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blinds(horizontal)">
                                      <p:cBhvr>
                                        <p:cTn id="2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marL="269875">
              <a:spcAft>
                <a:spcPts val="1200"/>
              </a:spcAft>
            </a:pPr>
            <a:r>
              <a:rPr lang="de-DE" sz="3600" dirty="0" smtClean="0">
                <a:latin typeface="Verdana" pitchFamily="34" charset="0"/>
              </a:rPr>
              <a:t>Zur Gruppenarbeit:</a:t>
            </a:r>
            <a:r>
              <a:rPr lang="de-DE" sz="2000" dirty="0" smtClean="0">
                <a:latin typeface="Verdana" pitchFamily="34" charset="0"/>
              </a:rPr>
              <a:t/>
            </a:r>
            <a:br>
              <a:rPr lang="de-DE" sz="2000" dirty="0" smtClean="0">
                <a:latin typeface="Verdana" pitchFamily="34" charset="0"/>
              </a:rPr>
            </a:br>
            <a:r>
              <a:rPr lang="de-DE" sz="2000" dirty="0" smtClean="0">
                <a:latin typeface="Verdana" pitchFamily="34" charset="0"/>
              </a:rPr>
              <a:t/>
            </a:r>
            <a:br>
              <a:rPr lang="de-DE" sz="2000" dirty="0" smtClean="0">
                <a:latin typeface="Verdana" pitchFamily="34" charset="0"/>
              </a:rPr>
            </a:br>
            <a:endParaRPr lang="de-DE" sz="20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Rechteck 5"/>
          <p:cNvSpPr/>
          <p:nvPr/>
        </p:nvSpPr>
        <p:spPr>
          <a:xfrm>
            <a:off x="467544" y="1700808"/>
            <a:ext cx="7128792" cy="2554545"/>
          </a:xfrm>
          <a:prstGeom prst="rect">
            <a:avLst/>
          </a:prstGeom>
          <a:solidFill>
            <a:srgbClr val="FFC000"/>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Planen Sie eine Aufgaben für Ihren Unterricht. </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Reorganisation und Strukturierung von Wissen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Akzentuierung von naturwissenschaftlichem Arbeiten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(auch: Vorbereitung, Auswertung, Bewertung von Ergebnissen)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Variation von Experimenten (Analogie-Konstruktion)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Schlussfolgerndes Verknüpfen</a:t>
            </a:r>
          </a:p>
        </p:txBody>
      </p:sp>
      <p:sp>
        <p:nvSpPr>
          <p:cNvPr id="8" name="Rechteck 7"/>
          <p:cNvSpPr/>
          <p:nvPr/>
        </p:nvSpPr>
        <p:spPr>
          <a:xfrm>
            <a:off x="1475656" y="4380200"/>
            <a:ext cx="7128792" cy="1785104"/>
          </a:xfrm>
          <a:prstGeom prst="rect">
            <a:avLst/>
          </a:prstGeom>
          <a:solidFill>
            <a:srgbClr val="FFFF66"/>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	Nutzen Sie den Aufgabenstamm zur Steuerung des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Schwierigkeitsgrades</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Klären Sie das notwendige Vorwissen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Gestalten Sie Hilfen / Impulse zur Lösung entsprechend den Erfordernissen Ihrer Lerngruppe</a:t>
            </a: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548680"/>
            <a:ext cx="7918648" cy="915888"/>
          </a:xfrm>
        </p:spPr>
        <p:txBody>
          <a:bodyPr/>
          <a:lstStyle/>
          <a:p>
            <a:r>
              <a:rPr lang="de-DE" sz="2800" dirty="0" smtClean="0">
                <a:solidFill>
                  <a:schemeClr val="tx1"/>
                </a:solidFill>
                <a:latin typeface="Verdana" pitchFamily="34" charset="0"/>
              </a:rPr>
              <a:t>Ressourcen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1682" name="Picture 2" descr="http://www.friedrich-verlag.de/data/98D78B27931D4AB5B9A694F83DD47AEC.0.jpg"/>
          <p:cNvPicPr>
            <a:picLocks noChangeAspect="1" noChangeArrowheads="1"/>
          </p:cNvPicPr>
          <p:nvPr/>
        </p:nvPicPr>
        <p:blipFill>
          <a:blip r:embed="rId3" cstate="print"/>
          <a:srcRect/>
          <a:stretch>
            <a:fillRect/>
          </a:stretch>
        </p:blipFill>
        <p:spPr bwMode="auto">
          <a:xfrm>
            <a:off x="755576" y="1484784"/>
            <a:ext cx="1428750" cy="2019301"/>
          </a:xfrm>
          <a:prstGeom prst="rect">
            <a:avLst/>
          </a:prstGeom>
          <a:noFill/>
        </p:spPr>
      </p:pic>
      <p:pic>
        <p:nvPicPr>
          <p:cNvPr id="71684" name="Picture 4" descr="http://www.friedrich-verlag.de/data/7423913C9660498C8EDBC853FEE46524.0.jpg"/>
          <p:cNvPicPr>
            <a:picLocks noChangeAspect="1" noChangeArrowheads="1"/>
          </p:cNvPicPr>
          <p:nvPr/>
        </p:nvPicPr>
        <p:blipFill>
          <a:blip r:embed="rId4" cstate="print"/>
          <a:srcRect/>
          <a:stretch>
            <a:fillRect/>
          </a:stretch>
        </p:blipFill>
        <p:spPr bwMode="auto">
          <a:xfrm>
            <a:off x="1475656" y="2132856"/>
            <a:ext cx="1428750" cy="2019301"/>
          </a:xfrm>
          <a:prstGeom prst="rect">
            <a:avLst/>
          </a:prstGeom>
          <a:noFill/>
        </p:spPr>
      </p:pic>
      <p:pic>
        <p:nvPicPr>
          <p:cNvPr id="71686" name="Picture 6" descr="http://www.friedrich-verlag.de/data/AEB1D1376D7A4FBFB599344265C9F148.0.jpg"/>
          <p:cNvPicPr>
            <a:picLocks noChangeAspect="1" noChangeArrowheads="1"/>
          </p:cNvPicPr>
          <p:nvPr/>
        </p:nvPicPr>
        <p:blipFill>
          <a:blip r:embed="rId5" cstate="print"/>
          <a:srcRect/>
          <a:stretch>
            <a:fillRect/>
          </a:stretch>
        </p:blipFill>
        <p:spPr bwMode="auto">
          <a:xfrm>
            <a:off x="2135138" y="2777851"/>
            <a:ext cx="1428750" cy="2019301"/>
          </a:xfrm>
          <a:prstGeom prst="rect">
            <a:avLst/>
          </a:prstGeom>
          <a:noFill/>
        </p:spPr>
      </p:pic>
      <p:pic>
        <p:nvPicPr>
          <p:cNvPr id="71688" name="Picture 8" descr="http://www.friedrich-verlag.de/data/2FC57CE5BC305BD1C8C8F8E83BC48156.0.jpg"/>
          <p:cNvPicPr>
            <a:picLocks noChangeAspect="1" noChangeArrowheads="1"/>
          </p:cNvPicPr>
          <p:nvPr/>
        </p:nvPicPr>
        <p:blipFill>
          <a:blip r:embed="rId6" cstate="print"/>
          <a:srcRect/>
          <a:stretch>
            <a:fillRect/>
          </a:stretch>
        </p:blipFill>
        <p:spPr bwMode="auto">
          <a:xfrm>
            <a:off x="2771800" y="3429000"/>
            <a:ext cx="1428750" cy="2019301"/>
          </a:xfrm>
          <a:prstGeom prst="rect">
            <a:avLst/>
          </a:prstGeom>
          <a:noFill/>
        </p:spPr>
      </p:pic>
      <p:sp>
        <p:nvSpPr>
          <p:cNvPr id="10" name="Textfeld 9"/>
          <p:cNvSpPr txBox="1"/>
          <p:nvPr/>
        </p:nvSpPr>
        <p:spPr>
          <a:xfrm>
            <a:off x="4139952" y="1556792"/>
            <a:ext cx="4680520" cy="5032147"/>
          </a:xfrm>
          <a:prstGeom prst="rect">
            <a:avLst/>
          </a:prstGeom>
          <a:noFill/>
        </p:spPr>
        <p:txBody>
          <a:bodyPr wrap="square" rtlCol="0">
            <a:spAutoFit/>
          </a:bodyPr>
          <a:lstStyle/>
          <a:p>
            <a:pPr marL="177800" indent="-177800">
              <a:spcAft>
                <a:spcPts val="600"/>
              </a:spcAft>
              <a:buFontTx/>
              <a:buChar char="-"/>
            </a:pPr>
            <a:r>
              <a:rPr lang="de-DE" sz="1600" dirty="0" smtClean="0">
                <a:latin typeface="Verdana" pitchFamily="34" charset="0"/>
                <a:ea typeface="Verdana" pitchFamily="34" charset="0"/>
                <a:cs typeface="Verdana" pitchFamily="34" charset="0"/>
              </a:rPr>
              <a:t>Friedrich Verlag: 4 Hefte mit CD</a:t>
            </a:r>
          </a:p>
          <a:p>
            <a:pPr marL="177800" indent="-177800">
              <a:spcAft>
                <a:spcPts val="600"/>
              </a:spcAft>
              <a:buFontTx/>
              <a:buChar char="-"/>
            </a:pPr>
            <a:r>
              <a:rPr lang="de-DE" sz="1600" dirty="0" smtClean="0">
                <a:latin typeface="Verdana" pitchFamily="34" charset="0"/>
                <a:ea typeface="Verdana" pitchFamily="34" charset="0"/>
                <a:cs typeface="Verdana" pitchFamily="34" charset="0"/>
              </a:rPr>
              <a:t>Siemens Stiftung Medien Portal:</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11 Aufgaben zu „</a:t>
            </a:r>
            <a:r>
              <a:rPr lang="de-DE" sz="1600" dirty="0" err="1" smtClean="0">
                <a:latin typeface="Verdana" pitchFamily="34" charset="0"/>
                <a:ea typeface="Verdana" pitchFamily="34" charset="0"/>
                <a:cs typeface="Verdana" pitchFamily="34" charset="0"/>
              </a:rPr>
              <a:t>Experimento</a:t>
            </a:r>
            <a:r>
              <a:rPr lang="de-DE" sz="1600" dirty="0" smtClean="0">
                <a:latin typeface="Verdana" pitchFamily="34" charset="0"/>
                <a:ea typeface="Verdana" pitchFamily="34" charset="0"/>
                <a:cs typeface="Verdana" pitchFamily="34" charset="0"/>
              </a:rPr>
              <a:t> 10+“</a:t>
            </a: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endParaRPr lang="de-DE" sz="1600" dirty="0" smtClean="0">
              <a:latin typeface="Verdana" pitchFamily="34" charset="0"/>
              <a:ea typeface="Verdana" pitchFamily="34" charset="0"/>
              <a:cs typeface="Verdana" pitchFamily="34" charset="0"/>
            </a:endParaRPr>
          </a:p>
          <a:p>
            <a:pPr marL="177800" indent="-177800">
              <a:spcAft>
                <a:spcPts val="600"/>
              </a:spcAft>
            </a:pPr>
            <a:r>
              <a:rPr lang="de-DE" sz="1600" dirty="0" smtClean="0">
                <a:latin typeface="Verdana" pitchFamily="34" charset="0"/>
                <a:ea typeface="Verdana" pitchFamily="34" charset="0"/>
                <a:cs typeface="Verdana" pitchFamily="34" charset="0"/>
              </a:rPr>
              <a:t>- Weitere Aufgaben siehe meine Webseite „</a:t>
            </a:r>
            <a:r>
              <a:rPr lang="de-DE" sz="1600" dirty="0" err="1" smtClean="0">
                <a:latin typeface="Verdana" pitchFamily="34" charset="0"/>
                <a:ea typeface="Verdana" pitchFamily="34" charset="0"/>
                <a:cs typeface="Verdana" pitchFamily="34" charset="0"/>
              </a:rPr>
              <a:t>AmH</a:t>
            </a:r>
            <a:r>
              <a:rPr lang="de-DE" sz="1600" dirty="0" smtClean="0">
                <a:latin typeface="Verdana" pitchFamily="34" charset="0"/>
                <a:ea typeface="Verdana" pitchFamily="34" charset="0"/>
                <a:cs typeface="Verdana" pitchFamily="34" charset="0"/>
              </a:rPr>
              <a:t> Uebersichtsseite.html“</a:t>
            </a:r>
          </a:p>
          <a:p>
            <a:pPr marL="177800" indent="-177800">
              <a:spcAft>
                <a:spcPts val="600"/>
              </a:spcAft>
              <a:buFontTx/>
              <a:buChar char="-"/>
            </a:pPr>
            <a:endParaRPr lang="de-DE" sz="1600" dirty="0" smtClean="0">
              <a:latin typeface="Verdana" pitchFamily="34" charset="0"/>
              <a:ea typeface="Verdana" pitchFamily="34" charset="0"/>
              <a:cs typeface="Verdana" pitchFamily="34" charset="0"/>
            </a:endParaRPr>
          </a:p>
        </p:txBody>
      </p:sp>
      <p:pic>
        <p:nvPicPr>
          <p:cNvPr id="12" name="Picture 2" descr="C:\Users\lutz\Desktop\Siemens Experimento\Experimento 10+ deutsch u englisch\Seiten aus DFU-Ordner_gesamt.jpg"/>
          <p:cNvPicPr>
            <a:picLocks noChangeAspect="1" noChangeArrowheads="1"/>
          </p:cNvPicPr>
          <p:nvPr/>
        </p:nvPicPr>
        <p:blipFill>
          <a:blip r:embed="rId7" cstate="print"/>
          <a:srcRect/>
          <a:stretch>
            <a:fillRect/>
          </a:stretch>
        </p:blipFill>
        <p:spPr bwMode="auto">
          <a:xfrm>
            <a:off x="5580112" y="2492896"/>
            <a:ext cx="2189873" cy="3096344"/>
          </a:xfrm>
          <a:prstGeom prst="rect">
            <a:avLst/>
          </a:prstGeom>
          <a:noFill/>
          <a:effectLst>
            <a:outerShdw blurRad="393700" dist="38100" dir="2700000" sx="103000" sy="103000" algn="tl" rotWithShape="0">
              <a:prstClr val="black">
                <a:alpha val="40000"/>
              </a:prstClr>
            </a:outerShdw>
          </a:effectLst>
        </p:spPr>
      </p:pic>
      <p:sp>
        <p:nvSpPr>
          <p:cNvPr id="11"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par>
                                <p:cTn id="13" presetID="3" presetClass="entr" presetSubtype="10" fill="hold" nodeType="withEffect">
                                  <p:stCondLst>
                                    <p:cond delay="0"/>
                                  </p:stCondLst>
                                  <p:childTnLst>
                                    <p:set>
                                      <p:cBhvr>
                                        <p:cTn id="14" dur="1" fill="hold">
                                          <p:stCondLst>
                                            <p:cond delay="0"/>
                                          </p:stCondLst>
                                        </p:cTn>
                                        <p:tgtEl>
                                          <p:spTgt spid="71684"/>
                                        </p:tgtEl>
                                        <p:attrNameLst>
                                          <p:attrName>style.visibility</p:attrName>
                                        </p:attrNameLst>
                                      </p:cBhvr>
                                      <p:to>
                                        <p:strVal val="visible"/>
                                      </p:to>
                                    </p:set>
                                    <p:animEffect transition="in" filter="blinds(horizontal)">
                                      <p:cBhvr>
                                        <p:cTn id="15" dur="500"/>
                                        <p:tgtEl>
                                          <p:spTgt spid="71684"/>
                                        </p:tgtEl>
                                      </p:cBhvr>
                                    </p:animEffect>
                                  </p:childTnLst>
                                </p:cTn>
                              </p:par>
                              <p:par>
                                <p:cTn id="16" presetID="3" presetClass="entr" presetSubtype="10" fill="hold" nodeType="withEffect">
                                  <p:stCondLst>
                                    <p:cond delay="0"/>
                                  </p:stCondLst>
                                  <p:childTnLst>
                                    <p:set>
                                      <p:cBhvr>
                                        <p:cTn id="17" dur="1" fill="hold">
                                          <p:stCondLst>
                                            <p:cond delay="0"/>
                                          </p:stCondLst>
                                        </p:cTn>
                                        <p:tgtEl>
                                          <p:spTgt spid="71682"/>
                                        </p:tgtEl>
                                        <p:attrNameLst>
                                          <p:attrName>style.visibility</p:attrName>
                                        </p:attrNameLst>
                                      </p:cBhvr>
                                      <p:to>
                                        <p:strVal val="visible"/>
                                      </p:to>
                                    </p:set>
                                    <p:animEffect transition="in" filter="blinds(horizontal)">
                                      <p:cBhvr>
                                        <p:cTn id="18" dur="500"/>
                                        <p:tgtEl>
                                          <p:spTgt spid="71682"/>
                                        </p:tgtEl>
                                      </p:cBhvr>
                                    </p:animEffect>
                                  </p:childTnLst>
                                </p:cTn>
                              </p:par>
                              <p:par>
                                <p:cTn id="19" presetID="3" presetClass="entr" presetSubtype="10" fill="hold" nodeType="withEffect">
                                  <p:stCondLst>
                                    <p:cond delay="0"/>
                                  </p:stCondLst>
                                  <p:childTnLst>
                                    <p:set>
                                      <p:cBhvr>
                                        <p:cTn id="20" dur="1" fill="hold">
                                          <p:stCondLst>
                                            <p:cond delay="0"/>
                                          </p:stCondLst>
                                        </p:cTn>
                                        <p:tgtEl>
                                          <p:spTgt spid="71688"/>
                                        </p:tgtEl>
                                        <p:attrNameLst>
                                          <p:attrName>style.visibility</p:attrName>
                                        </p:attrNameLst>
                                      </p:cBhvr>
                                      <p:to>
                                        <p:strVal val="visible"/>
                                      </p:to>
                                    </p:set>
                                    <p:animEffect transition="in" filter="blinds(horizontal)">
                                      <p:cBhvr>
                                        <p:cTn id="21" dur="500"/>
                                        <p:tgtEl>
                                          <p:spTgt spid="7168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blinds(horizont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xEl>
                                              <p:pRg st="12" end="12"/>
                                            </p:txEl>
                                          </p:spTgt>
                                        </p:tgtEl>
                                        <p:attrNameLst>
                                          <p:attrName>style.visibility</p:attrName>
                                        </p:attrNameLst>
                                      </p:cBhvr>
                                      <p:to>
                                        <p:strVal val="visible"/>
                                      </p:to>
                                    </p:set>
                                    <p:animEffect transition="in" filter="blinds(horizontal)">
                                      <p:cBhvr>
                                        <p:cTn id="36"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endParaRPr lang="de-DE" sz="3600" dirty="0" smtClean="0">
              <a:latin typeface="Verdana" pitchFamily="34" charset="0"/>
              <a:ea typeface="Verdana" pitchFamily="34" charset="0"/>
              <a:cs typeface="Verdana" pitchFamily="34" charset="0"/>
            </a:endParaRPr>
          </a:p>
        </p:txBody>
      </p:sp>
      <p:sp>
        <p:nvSpPr>
          <p:cNvPr id="4" name="Fußzeilenplatzhalter 3"/>
          <p:cNvSpPr>
            <a:spLocks noGrp="1"/>
          </p:cNvSpPr>
          <p:nvPr>
            <p:ph type="ftr" sz="quarter" idx="11"/>
          </p:nvPr>
        </p:nvSpPr>
        <p:spPr>
          <a:xfrm>
            <a:off x="1043608" y="6453336"/>
            <a:ext cx="6984776" cy="457200"/>
          </a:xfrm>
        </p:spPr>
        <p:txBody>
          <a:bodyPr/>
          <a:lstStyle/>
          <a:p>
            <a:pPr>
              <a:defRPr/>
            </a:pPr>
            <a:r>
              <a:rPr lang="de-DE" dirty="0" smtClean="0">
                <a:solidFill>
                  <a:schemeClr val="bg1">
                    <a:lumMod val="65000"/>
                  </a:schemeClr>
                </a:solidFill>
                <a:latin typeface="Verdana" pitchFamily="34" charset="0"/>
                <a:ea typeface="Verdana" pitchFamily="34" charset="0"/>
                <a:cs typeface="Verdana" pitchFamily="34" charset="0"/>
              </a:rPr>
              <a:t>WS Differenzierung Istanbul 3.-5.April 2014  –  Dr. L. </a:t>
            </a:r>
            <a:r>
              <a:rPr lang="de-DE" dirty="0" err="1" smtClean="0">
                <a:solidFill>
                  <a:schemeClr val="bg1">
                    <a:lumMod val="65000"/>
                  </a:schemeClr>
                </a:solidFill>
                <a:latin typeface="Verdana" pitchFamily="34" charset="0"/>
                <a:ea typeface="Verdana" pitchFamily="34" charset="0"/>
                <a:cs typeface="Verdana" pitchFamily="34" charset="0"/>
              </a:rPr>
              <a:t>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403648" y="2060848"/>
            <a:ext cx="6408712" cy="2664296"/>
          </a:xfrm>
        </p:spPr>
        <p:txBody>
          <a:bodyPr/>
          <a:lstStyle/>
          <a:p>
            <a:pPr marL="442913">
              <a:lnSpc>
                <a:spcPct val="110000"/>
              </a:lnSpc>
              <a:spcAft>
                <a:spcPct val="35000"/>
              </a:spcAft>
              <a:tabLst>
                <a:tab pos="442913" algn="l"/>
              </a:tabLst>
            </a:pPr>
            <a:r>
              <a:rPr lang="de-DE" sz="1800" dirty="0" smtClean="0">
                <a:latin typeface="Verdana" pitchFamily="34" charset="0"/>
              </a:rPr>
              <a:t>Alle Gruppen erhalten Aufgabenstellung und einen Umschlag mit nummerierten Hilfekärtchen.</a:t>
            </a:r>
          </a:p>
          <a:p>
            <a:pPr marL="442913">
              <a:lnSpc>
                <a:spcPct val="110000"/>
              </a:lnSpc>
              <a:spcAft>
                <a:spcPct val="35000"/>
              </a:spcAft>
              <a:tabLst>
                <a:tab pos="442913" algn="l"/>
              </a:tabLst>
            </a:pPr>
            <a:endParaRPr lang="de-DE" sz="1800" dirty="0" smtClean="0">
              <a:latin typeface="Verdana" pitchFamily="34" charset="0"/>
            </a:endParaRPr>
          </a:p>
          <a:p>
            <a:pPr marL="442913">
              <a:lnSpc>
                <a:spcPct val="110000"/>
              </a:lnSpc>
              <a:spcAft>
                <a:spcPct val="35000"/>
              </a:spcAft>
              <a:tabLst>
                <a:tab pos="442913" algn="l"/>
              </a:tabLst>
            </a:pPr>
            <a:r>
              <a:rPr lang="de-DE" sz="1800" dirty="0" smtClean="0">
                <a:latin typeface="Verdana" pitchFamily="34" charset="0"/>
              </a:rPr>
              <a:t>Nummerierte Hilfekärtchen am Lehrerpult, </a:t>
            </a:r>
            <a:br>
              <a:rPr lang="de-DE" sz="1800" dirty="0" smtClean="0">
                <a:latin typeface="Verdana" pitchFamily="34" charset="0"/>
              </a:rPr>
            </a:br>
            <a:r>
              <a:rPr lang="de-DE" sz="1800" dirty="0" smtClean="0">
                <a:latin typeface="Verdana" pitchFamily="34" charset="0"/>
              </a:rPr>
              <a:t>es darf immer nur einer aus einer Gruppe nach vorn gehen und die Hilfe einsehen.</a:t>
            </a:r>
          </a:p>
          <a:p>
            <a:pPr marL="442913">
              <a:lnSpc>
                <a:spcPct val="110000"/>
              </a:lnSpc>
              <a:spcAft>
                <a:spcPct val="35000"/>
              </a:spcAft>
              <a:tabLst>
                <a:tab pos="442913" algn="l"/>
              </a:tabLst>
            </a:pPr>
            <a:endParaRPr lang="de-DE" sz="1800" dirty="0" smtClean="0">
              <a:latin typeface="Verdana" pitchFamily="34" charset="0"/>
            </a:endParaRPr>
          </a:p>
          <a:p>
            <a:pPr marL="442913">
              <a:lnSpc>
                <a:spcPct val="110000"/>
              </a:lnSpc>
              <a:spcAft>
                <a:spcPct val="35000"/>
              </a:spcAft>
              <a:tabLst>
                <a:tab pos="442913" algn="l"/>
              </a:tabLst>
            </a:pPr>
            <a:r>
              <a:rPr lang="de-DE" sz="1800" dirty="0" smtClean="0">
                <a:latin typeface="Verdana" pitchFamily="34" charset="0"/>
              </a:rPr>
              <a:t>Oder die Lernenden rufen die Hilfen via </a:t>
            </a:r>
            <a:r>
              <a:rPr lang="de-DE" sz="1800" dirty="0" err="1" smtClean="0">
                <a:latin typeface="Verdana" pitchFamily="34" charset="0"/>
              </a:rPr>
              <a:t>Tablet</a:t>
            </a:r>
            <a:r>
              <a:rPr lang="de-DE" sz="1800" dirty="0" smtClean="0">
                <a:latin typeface="Verdana" pitchFamily="34" charset="0"/>
              </a:rPr>
              <a:t> </a:t>
            </a:r>
            <a:br>
              <a:rPr lang="de-DE" sz="1800" dirty="0" smtClean="0">
                <a:latin typeface="Verdana" pitchFamily="34" charset="0"/>
              </a:rPr>
            </a:br>
            <a:r>
              <a:rPr lang="de-DE" sz="1800" dirty="0" smtClean="0">
                <a:latin typeface="Verdana" pitchFamily="34" charset="0"/>
              </a:rPr>
              <a:t>vom Schulserver (oder via </a:t>
            </a:r>
            <a:r>
              <a:rPr lang="de-DE" sz="1800" dirty="0" err="1" smtClean="0">
                <a:latin typeface="Verdana" pitchFamily="34" charset="0"/>
              </a:rPr>
              <a:t>wlan</a:t>
            </a:r>
            <a:r>
              <a:rPr lang="de-DE" sz="1800" dirty="0" smtClean="0">
                <a:latin typeface="Verdana" pitchFamily="34" charset="0"/>
              </a:rPr>
              <a:t> von einem externen Server) ab.</a:t>
            </a:r>
          </a:p>
        </p:txBody>
      </p:sp>
      <p:sp>
        <p:nvSpPr>
          <p:cNvPr id="6" name="Rectangle 2"/>
          <p:cNvSpPr>
            <a:spLocks noGrp="1" noChangeArrowheads="1"/>
          </p:cNvSpPr>
          <p:nvPr>
            <p:ph type="title"/>
          </p:nvPr>
        </p:nvSpPr>
        <p:spPr>
          <a:xfrm>
            <a:off x="755576" y="476672"/>
            <a:ext cx="7772400" cy="1143000"/>
          </a:xfrm>
        </p:spPr>
        <p:txBody>
          <a:bodyPr/>
          <a:lstStyle/>
          <a:p>
            <a:r>
              <a:rPr lang="de-DE" sz="3200" dirty="0" smtClean="0">
                <a:solidFill>
                  <a:srgbClr val="000000"/>
                </a:solidFill>
                <a:latin typeface="Verdana" pitchFamily="34" charset="0"/>
                <a:ea typeface="Verdana" pitchFamily="34" charset="0"/>
                <a:cs typeface="Verdana" pitchFamily="34" charset="0"/>
              </a:rPr>
              <a:t>Methodische Varianten </a:t>
            </a:r>
            <a:br>
              <a:rPr lang="de-DE" sz="3200" dirty="0" smtClean="0">
                <a:solidFill>
                  <a:srgbClr val="000000"/>
                </a:solidFill>
                <a:latin typeface="Verdana" pitchFamily="34" charset="0"/>
                <a:ea typeface="Verdana" pitchFamily="34" charset="0"/>
                <a:cs typeface="Verdana" pitchFamily="34" charset="0"/>
              </a:rPr>
            </a:br>
            <a:r>
              <a:rPr lang="de-DE" sz="3200" dirty="0" smtClean="0">
                <a:solidFill>
                  <a:srgbClr val="000000"/>
                </a:solidFill>
                <a:latin typeface="Verdana" pitchFamily="34" charset="0"/>
                <a:ea typeface="Verdana" pitchFamily="34" charset="0"/>
                <a:cs typeface="Verdana" pitchFamily="34" charset="0"/>
              </a:rPr>
              <a:t>der Hilfen-Präsentation</a:t>
            </a:r>
            <a:endParaRPr lang="de-DE" sz="2800" dirty="0" smtClean="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2" dur="500"/>
                                        <p:tgtEl>
                                          <p:spTgt spid="1228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17" dur="500"/>
                                        <p:tgtEl>
                                          <p:spTgt spid="122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Aktuell:</a:t>
            </a:r>
            <a:br>
              <a:rPr lang="de-DE" sz="3200" dirty="0" smtClean="0">
                <a:latin typeface="Verdana" pitchFamily="34" charset="0"/>
              </a:rPr>
            </a:b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4464496" y="2245509"/>
            <a:ext cx="3635896" cy="3631763"/>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Aufgabe auf Papier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Hilfen auf einem Server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QR-Codes als Zugang</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Entscheidung: mit oder ohne Hilfen (wie bei Papierform)</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sukzessiver Download</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oder Vergleich mit der Musterlösung</a:t>
            </a:r>
          </a:p>
          <a:p>
            <a:pPr marL="177800" indent="-177800">
              <a:spcAft>
                <a:spcPts val="600"/>
              </a:spcAft>
              <a:buFontTx/>
              <a:buChar char="-"/>
            </a:pPr>
            <a:endParaRPr lang="de-DE" sz="2000" dirty="0" smtClean="0">
              <a:latin typeface="Verdana" pitchFamily="34" charset="0"/>
              <a:ea typeface="Verdana" pitchFamily="34" charset="0"/>
              <a:cs typeface="Verdana" pitchFamily="34" charset="0"/>
            </a:endParaRPr>
          </a:p>
        </p:txBody>
      </p:sp>
      <p:pic>
        <p:nvPicPr>
          <p:cNvPr id="15361" name="Picture 1" descr="C:\Users\lutz\Desktop\stäudel.de\images\Pat und Patachon.jpg"/>
          <p:cNvPicPr>
            <a:picLocks noChangeAspect="1" noChangeArrowheads="1"/>
          </p:cNvPicPr>
          <p:nvPr/>
        </p:nvPicPr>
        <p:blipFill>
          <a:blip r:embed="rId3" cstate="print"/>
          <a:srcRect/>
          <a:stretch>
            <a:fillRect/>
          </a:stretch>
        </p:blipFill>
        <p:spPr bwMode="auto">
          <a:xfrm>
            <a:off x="905638" y="1988840"/>
            <a:ext cx="2970748" cy="4176464"/>
          </a:xfrm>
          <a:prstGeom prst="rect">
            <a:avLst/>
          </a:prstGeom>
          <a:noFill/>
        </p:spPr>
      </p:pic>
      <p:sp>
        <p:nvSpPr>
          <p:cNvPr id="8"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linds(horizontal)">
                                      <p:cBhvr>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linds(horizont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linds(horizont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linds(horizontal)">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smtClean="0">
                <a:latin typeface="Verdana" pitchFamily="34" charset="0"/>
              </a:rPr>
              <a:t>Hilfen via </a:t>
            </a:r>
            <a:r>
              <a:rPr lang="de-DE" sz="3200" dirty="0" err="1" smtClean="0">
                <a:latin typeface="Verdana" pitchFamily="34" charset="0"/>
              </a:rPr>
              <a:t>Tablet</a:t>
            </a:r>
            <a:r>
              <a:rPr lang="de-DE" sz="3200" dirty="0" smtClean="0">
                <a:latin typeface="Verdana" pitchFamily="34" charset="0"/>
              </a:rPr>
              <a:t> oder Smartphone</a:t>
            </a:r>
            <a:r>
              <a:rPr lang="de-DE" sz="1800" dirty="0" smtClean="0">
                <a:latin typeface="Verdana" pitchFamily="34" charset="0"/>
              </a:rPr>
              <a:t/>
            </a:r>
            <a:br>
              <a:rPr lang="de-DE" sz="1800" dirty="0" smtClean="0">
                <a:latin typeface="Verdana" pitchFamily="34" charset="0"/>
              </a:rPr>
            </a:br>
            <a:endParaRPr lang="de-DE" sz="18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Rechteck 10"/>
          <p:cNvSpPr/>
          <p:nvPr/>
        </p:nvSpPr>
        <p:spPr>
          <a:xfrm>
            <a:off x="683568" y="1772816"/>
            <a:ext cx="4456092" cy="461665"/>
          </a:xfrm>
          <a:prstGeom prst="rect">
            <a:avLst/>
          </a:prstGeom>
        </p:spPr>
        <p:txBody>
          <a:bodyPr wrap="none">
            <a:spAutoFit/>
          </a:bodyPr>
          <a:lstStyle/>
          <a:p>
            <a:r>
              <a:rPr lang="de-DE" dirty="0" smtClean="0">
                <a:latin typeface="Verdana" pitchFamily="34" charset="0"/>
                <a:ea typeface="Verdana" pitchFamily="34" charset="0"/>
                <a:cs typeface="Verdana" pitchFamily="34" charset="0"/>
              </a:rPr>
              <a:t>Das Beispiel „Dipol Wasser“</a:t>
            </a:r>
            <a:endParaRPr lang="de-DE" dirty="0"/>
          </a:p>
        </p:txBody>
      </p:sp>
      <p:pic>
        <p:nvPicPr>
          <p:cNvPr id="12" name="Grafik 11" descr="ablenkung"/>
          <p:cNvPicPr/>
          <p:nvPr/>
        </p:nvPicPr>
        <p:blipFill>
          <a:blip r:embed="rId3" cstate="print"/>
          <a:srcRect/>
          <a:stretch>
            <a:fillRect/>
          </a:stretch>
        </p:blipFill>
        <p:spPr bwMode="auto">
          <a:xfrm>
            <a:off x="5668094" y="1844824"/>
            <a:ext cx="2792338" cy="4032448"/>
          </a:xfrm>
          <a:prstGeom prst="rect">
            <a:avLst/>
          </a:prstGeom>
          <a:noFill/>
          <a:ln w="9525">
            <a:noFill/>
            <a:miter lim="800000"/>
            <a:headEnd/>
            <a:tailEnd/>
          </a:ln>
        </p:spPr>
      </p:pic>
      <p:sp>
        <p:nvSpPr>
          <p:cNvPr id="14" name="Rechteck 13"/>
          <p:cNvSpPr/>
          <p:nvPr/>
        </p:nvSpPr>
        <p:spPr>
          <a:xfrm>
            <a:off x="755576" y="2452826"/>
            <a:ext cx="4176464" cy="1938992"/>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Aufgabe:</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a:ea typeface="Calibri"/>
                <a:cs typeface="Times New Roman"/>
              </a:rPr>
              <a:t>Findet unter Nutzung eures Vorwissens heraus, welche Kräfte wirken und wie die Ablenkung schließlich zustande kommt.</a:t>
            </a:r>
            <a:endParaRPr lang="de-DE" sz="2000" dirty="0"/>
          </a:p>
        </p:txBody>
      </p:sp>
      <p:sp>
        <p:nvSpPr>
          <p:cNvPr id="15" name="Rechteck 14"/>
          <p:cNvSpPr/>
          <p:nvPr/>
        </p:nvSpPr>
        <p:spPr>
          <a:xfrm>
            <a:off x="786019" y="4442336"/>
            <a:ext cx="4176464" cy="707886"/>
          </a:xfrm>
          <a:prstGeom prst="rect">
            <a:avLst/>
          </a:prstGeom>
        </p:spPr>
        <p:txBody>
          <a:bodyPr wrap="square">
            <a:spAutoFit/>
          </a:bodyPr>
          <a:lstStyle/>
          <a:p>
            <a:r>
              <a:rPr lang="de-DE" sz="2000" b="1" dirty="0" smtClean="0">
                <a:latin typeface="Verdana" pitchFamily="34" charset="0"/>
                <a:ea typeface="Verdana" pitchFamily="34" charset="0"/>
                <a:cs typeface="Verdana" pitchFamily="34" charset="0"/>
              </a:rPr>
              <a:t>Hilfen:</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endParaRPr lang="de-DE" sz="2000" dirty="0"/>
          </a:p>
        </p:txBody>
      </p:sp>
      <p:pic>
        <p:nvPicPr>
          <p:cNvPr id="16" name="Grafik 15" descr="C:\Users\lutz\Desktop\Downloads\qrcode(2).png">
            <a:hlinkClick r:id="rId4"/>
          </p:cNvPr>
          <p:cNvPicPr/>
          <p:nvPr/>
        </p:nvPicPr>
        <p:blipFill>
          <a:blip r:embed="rId5" cstate="print"/>
          <a:srcRect/>
          <a:stretch>
            <a:fillRect/>
          </a:stretch>
        </p:blipFill>
        <p:spPr bwMode="auto">
          <a:xfrm>
            <a:off x="2267744" y="4581128"/>
            <a:ext cx="1512168" cy="1515244"/>
          </a:xfrm>
          <a:prstGeom prst="rect">
            <a:avLst/>
          </a:prstGeom>
          <a:noFill/>
          <a:ln w="9525">
            <a:noFill/>
            <a:miter lim="800000"/>
            <a:headEnd/>
            <a:tailEnd/>
          </a:ln>
        </p:spPr>
      </p:pic>
      <p:sp>
        <p:nvSpPr>
          <p:cNvPr id="10"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pPr marL="269875">
              <a:spcAft>
                <a:spcPts val="1200"/>
              </a:spcAft>
            </a:pPr>
            <a:r>
              <a:rPr lang="de-DE" sz="3200" dirty="0" smtClean="0">
                <a:latin typeface="Verdana" pitchFamily="34" charset="0"/>
              </a:rPr>
              <a:t>Was wir zur Verfügung stellen</a:t>
            </a:r>
            <a:r>
              <a:rPr lang="de-DE" sz="2000" dirty="0" smtClean="0">
                <a:latin typeface="Verdana" pitchFamily="34" charset="0"/>
              </a:rPr>
              <a:t/>
            </a:r>
            <a:br>
              <a:rPr lang="de-DE" sz="2000" dirty="0" smtClean="0">
                <a:latin typeface="Verdana" pitchFamily="34" charset="0"/>
              </a:rPr>
            </a:br>
            <a:r>
              <a:rPr lang="de-DE" sz="2000" dirty="0" smtClean="0">
                <a:latin typeface="Verdana" pitchFamily="34" charset="0"/>
              </a:rPr>
              <a:t/>
            </a:r>
            <a:br>
              <a:rPr lang="de-DE" sz="2000" dirty="0" smtClean="0">
                <a:latin typeface="Verdana" pitchFamily="34" charset="0"/>
              </a:rPr>
            </a:br>
            <a:endParaRPr lang="de-DE" sz="2000"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1619672" y="1988840"/>
            <a:ext cx="5544616" cy="3939540"/>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ca. 15 „fertige“ Aufgaben aufbereitet für </a:t>
            </a:r>
            <a:r>
              <a:rPr lang="de-DE" sz="2000" dirty="0" err="1" smtClean="0">
                <a:latin typeface="Verdana" pitchFamily="34" charset="0"/>
                <a:ea typeface="Verdana" pitchFamily="34" charset="0"/>
                <a:cs typeface="Verdana" pitchFamily="34" charset="0"/>
              </a:rPr>
              <a:t>Tablet</a:t>
            </a:r>
            <a:endParaRPr lang="de-DE" sz="2000" dirty="0" smtClean="0">
              <a:latin typeface="Verdana" pitchFamily="34" charset="0"/>
              <a:ea typeface="Verdana" pitchFamily="34" charset="0"/>
              <a:cs typeface="Verdana" pitchFamily="34" charset="0"/>
            </a:endParaRPr>
          </a:p>
          <a:p>
            <a:pPr marL="177800" indent="-177800">
              <a:spcAft>
                <a:spcPts val="600"/>
              </a:spcAft>
              <a:buFontTx/>
              <a:buChar char="-"/>
            </a:pPr>
            <a:r>
              <a:rPr lang="de-DE" sz="2000" dirty="0" smtClean="0">
                <a:latin typeface="Verdana" pitchFamily="34" charset="0"/>
                <a:ea typeface="Verdana" pitchFamily="34" charset="0"/>
                <a:cs typeface="Verdana" pitchFamily="34" charset="0"/>
              </a:rPr>
              <a:t>„leere“ </a:t>
            </a:r>
            <a:r>
              <a:rPr lang="de-DE" sz="2000" dirty="0" err="1" smtClean="0">
                <a:latin typeface="Verdana" pitchFamily="34" charset="0"/>
                <a:ea typeface="Verdana" pitchFamily="34" charset="0"/>
                <a:cs typeface="Verdana" pitchFamily="34" charset="0"/>
              </a:rPr>
              <a:t>html</a:t>
            </a:r>
            <a:r>
              <a:rPr lang="de-DE" sz="2000" dirty="0" smtClean="0">
                <a:latin typeface="Verdana" pitchFamily="34" charset="0"/>
                <a:ea typeface="Verdana" pitchFamily="34" charset="0"/>
                <a:cs typeface="Verdana" pitchFamily="34" charset="0"/>
              </a:rPr>
              <a:t>-Dateien zum Eintragen der Hilfen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Links zu den Tools für die Bearbeitung</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(QR-Producer, QR-Reader, </a:t>
            </a:r>
            <a:r>
              <a:rPr lang="de-DE" sz="2000" dirty="0" err="1" smtClean="0">
                <a:latin typeface="Verdana" pitchFamily="34" charset="0"/>
                <a:ea typeface="Verdana" pitchFamily="34" charset="0"/>
                <a:cs typeface="Verdana" pitchFamily="34" charset="0"/>
              </a:rPr>
              <a:t>html</a:t>
            </a:r>
            <a:r>
              <a:rPr lang="de-DE" sz="2000" dirty="0" smtClean="0">
                <a:latin typeface="Verdana" pitchFamily="34" charset="0"/>
                <a:ea typeface="Verdana" pitchFamily="34" charset="0"/>
                <a:cs typeface="Verdana" pitchFamily="34" charset="0"/>
              </a:rPr>
              <a:t>-Editor)</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eine Schritt-für-Schritt-Anleitung</a:t>
            </a:r>
          </a:p>
          <a:p>
            <a:pPr marL="177800" indent="-177800">
              <a:spcAft>
                <a:spcPts val="600"/>
              </a:spcAft>
              <a:buFontTx/>
              <a:buChar char="-"/>
            </a:pPr>
            <a:endParaRPr lang="de-DE" sz="2000" dirty="0" smtClean="0">
              <a:latin typeface="Verdana" pitchFamily="34" charset="0"/>
              <a:ea typeface="Verdana" pitchFamily="34" charset="0"/>
              <a:cs typeface="Verdana" pitchFamily="34" charset="0"/>
            </a:endParaRPr>
          </a:p>
          <a:p>
            <a:pPr marL="177800" indent="-177800">
              <a:spcAft>
                <a:spcPts val="600"/>
              </a:spcAft>
            </a:pPr>
            <a:r>
              <a:rPr lang="de-DE" sz="2000" dirty="0" smtClean="0">
                <a:latin typeface="Verdana" pitchFamily="34" charset="0"/>
                <a:ea typeface="Verdana" pitchFamily="34" charset="0"/>
                <a:cs typeface="Verdana" pitchFamily="34" charset="0"/>
              </a:rPr>
              <a:t>Kontakte: </a:t>
            </a:r>
            <a:r>
              <a:rPr lang="de-DE" sz="2000" dirty="0" smtClean="0">
                <a:solidFill>
                  <a:srgbClr val="C00000"/>
                </a:solidFill>
                <a:latin typeface="Verdana" pitchFamily="34" charset="0"/>
                <a:ea typeface="Verdana" pitchFamily="34" charset="0"/>
                <a:cs typeface="Verdana" pitchFamily="34" charset="0"/>
              </a:rPr>
              <a:t>lutz.staeudel@gmail.com</a:t>
            </a:r>
          </a:p>
          <a:p>
            <a:pPr marL="177800" indent="-177800">
              <a:spcAft>
                <a:spcPts val="600"/>
              </a:spcAft>
            </a:pPr>
            <a:r>
              <a:rPr lang="de-DE" sz="2000" dirty="0" smtClean="0">
                <a:latin typeface="Verdana" pitchFamily="34" charset="0"/>
                <a:ea typeface="Verdana" pitchFamily="34" charset="0"/>
                <a:cs typeface="Verdana" pitchFamily="34" charset="0"/>
              </a:rPr>
              <a:t>			</a:t>
            </a:r>
            <a:r>
              <a:rPr lang="de-DE" sz="2000" dirty="0" smtClean="0">
                <a:solidFill>
                  <a:srgbClr val="C00000"/>
                </a:solidFill>
                <a:latin typeface="Verdana" pitchFamily="34" charset="0"/>
                <a:ea typeface="Verdana" pitchFamily="34" charset="0"/>
                <a:cs typeface="Verdana" pitchFamily="34" charset="0"/>
              </a:rPr>
              <a:t> jens@tiburski.de</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endParaRPr lang="de-DE" sz="2000" dirty="0" smtClean="0">
              <a:latin typeface="Verdana" pitchFamily="34" charset="0"/>
              <a:ea typeface="Verdana" pitchFamily="34" charset="0"/>
              <a:cs typeface="Verdana" pitchFamily="34" charset="0"/>
            </a:endParaRPr>
          </a:p>
        </p:txBody>
      </p:sp>
      <p:sp>
        <p:nvSpPr>
          <p:cNvPr id="6"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200" smtClean="0">
                <a:latin typeface="Verdana" pitchFamily="34" charset="0"/>
              </a:rPr>
              <a:t>„Selbstdifferenzierende“ </a:t>
            </a:r>
            <a:r>
              <a:rPr lang="de-DE" sz="3200" dirty="0" smtClean="0">
                <a:latin typeface="Verdana" pitchFamily="34" charset="0"/>
              </a:rPr>
              <a:t>Aufgaben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WS Differenzierung Istanbul 3.-5.April 2014  –  Dr. L. Stäudel</a:t>
            </a:r>
            <a:endParaRPr lang="de-DE" dirty="0">
              <a:latin typeface="Calibri" pitchFamily="34" charset="0"/>
            </a:endParaRPr>
          </a:p>
        </p:txBody>
      </p:sp>
      <p:sp>
        <p:nvSpPr>
          <p:cNvPr id="19470" name="AutoShape 14" descr="data:image/jpeg;base64,/9j/4AAQSkZJRgABAQAAAQABAAD/2wCEAAkGBw0NDw8PDQ0PDQ0NDQ8NDgwNDQ8NDQ0OFBEWFhQRFBQYHTQgGBspGxQVITEhMSksOi4vFx8zRDMsNyktLi0BCgoKDg0OGxAQGzckICQsLCw0LSwsLCwsLSwsLCwsNCwsLCwsLCwsLCwtLCwsLCwsLCwsLCwsLCwsLCwsLCwsLP/AABEIANEA8QMBEQACEQEDEQH/xAAcAAEAAgMBAQEAAAAAAAAAAAAAAQUEBgcDAgj/xABGEAABBAEBBQMIBwUECwEAAAABAAIDBAUREhMhMUEGUWEHFCIyQlJxgRUjM2JykaEkNEOCsURjkqIlNUVTVGRzo8LD4Rb/xAAaAQEAAgMBAAAAAAAAAAAAAAAABAUBAgMG/8QAOREBAAIBAwIDBAgFAwUBAAAAAAECAwQRIRIxBUFRImGBoRMycZGxwdHwIzNCUuEUYoIGJHKSwhX/2gAMAwEAAhEDEQA/AOgSeUnFnUVvOr7uQFGlPMCe4PIDf1XO+XHT61oj4sxEz2Y7+2WSl/dcHIwH28hbhrAfyM2nfJQcni2kp/Xv9jeMNp8ng+32hn9a1QotPs160tqQfzyOA/yqBk/6hwx9Ssy6xpp85Y78BYm/e8vkbAPNjJxTj/wwgH9VByf9QZp4pWIdI01Y7sY4eTEv88xO0XtGlulLO97L8Q4+s8nSUcdl3yUjw7xjJa/Tn7T5+jTJhiI3q33s7na2Srss1X7Ub+DmnhJFIPWje32XDuXp0VZoCAgIJQQglAQQgFBA1048+unEIJQSgICAghBKCEBBKAgICAg5vah+h8gYjo3HZWV0tZ3Jte+7UyQHoGv9ZvjtBUHjehnLT6WneO/2JGDJtO0r5ePTXzI0lpAOySCA4AEtJHA8VmsxExMsKMdnXvGk+Svzd+zLHWH/AGmA/qrGfEKxG1MVY+G/4uf0frLxudm8XBE6SxXfZYzQnfOsXpCddODSSTz7lvi1+qy26KTEfdBOOscyqY7U1Swy1g8ZbYDsttVXwMqVLcI6hr3AtlHRwb4HVXeh1c4I6NRkifjvKPkp1c1h1Ds9na2SgbPWcS0ktfG8bMsMg9aKRvNrgeivoneN0dZrIICAgICCUBAQEBAQEBAQEBAQEBAQEBAQV+dw8GQryVrDdqOVumo4OY4cWyNPRwOhB8FjYaThrliCZ2OyJ/bIW7UNjTRmQrDgJm/eHJzeh8F47xfw36G30uOPZn5JuHL1RtPdeKiSDVBGqbipytCaRxk+kpqldjNXRwtrsA04uc6V7SQNPhpop2m1FKRFYxxa3v3c7RM+bUhkKuOm87wtyW7ac8ed1QZ7zMizgCHOYCI3geq/gByPAr0ug1WprPTnrFa/dsjZKV/pdY7N5+tk4BPXceBLJYXjZmryj1opG82uCu4mJ5hH22WqyCAgICCUBAQEBAQQgIJQQglAQEBAQEBAQEFH2r7Ox5KENLzDYhdvattg+srTDk4d4PIt6ha3pW9ZraN4lmJ2ndq2Fy0pkfSvxivkq41ewfZWotdBZgPVh6jm08CvFeKeGW01uunNZ+XuTcWXq4nuulTO4ghwBBBAII0IPEEeKzXffhhS5mcx7IiyFShEAd5vGRueT02NXADr0Ks9NWbb/SY5vLnb3Ts1MZCKhO6/jsq+/fcWixXEJkgvxD+E4V49GuHsv46fBeg0Woz0mKXx9NPt7ffKPkrWeYnl1nsv2jr5SDfQbTHNOxPWlbsT1pdOMcjTxB/qruJiY3hHXKyIQSgICAgICAgIIcNfkQeeiCUBAQEBAQEEIJQEBAQQgou1fZqLJRt9N1e1A7eVLsYG9ryf+TTyLeoWl6VvWa2jeJZiZjmGsYrKzNlNLIsbBkI26jZ+wuRj+NATzHe3m1eM8T8Ktp566c1/BNxZerie66VK7vG3VjnY6KVofG8aOaSQCNdei6Y8lsdotXuxMbxtLCq9ncfCdYqVZjveEDC78yNV3vr9RfveWsUrHk+8hVsv2G1bDKjRrvNK7ZXO5abOpAb16FZwaikb/SxNviWrPk0yeaOnO+7SzElvKM0jki3TZobLWk6wSx14+HXR3MFel0Wqz1mInH00+358yjZKR68uodk+1EGUiLmNdDYi0bZpTDZnrSEcnA8weh6hXtbRaN47Iy+WwICAgICAgICAgICAgICAgICAgIIQSgIIQVPaXs9WycO6nDmuYduCxEdietKOUkbuh/qsWrFo2nsdmmRX7OPlZTyxbtSHYq5Jo2K93uY/pHLp7PI9F5PxPwaab5MMcenomYs2/Fl+vOTGySIIQYt0TsjPmjId6XDhKXRx6HmTsjUlSMN6Wttmmdvc0n3NOy8UsFhl2fM0KN+BpbFu4xEJGnjuZtqQukYdOWnDmF6Lw/VTjjpw47TX1lHyU3+tLfexHbWDLMLCBBdiGs1Uk+k0HTfRE+vGTyP5r0lbRaN4RZjZtK2EoCAgICAgICAgICAgICAgICAgIIQEBBKDEymNguQvgsxNmhlGj43jUHx8D4oNAu1reC1MhkvYcerY0MlzHt7pQOMkY9/mBz71Q+JeD1ze3h4t6eUpGLNNeJXNWzHMxskT2yRvaHMkY4Oa4HqCF5DLjtjt03jaUyJ35eq5ssPKXJYWtMVWW25ztnYidEzYGnrOL3Dh+ak6fDTJM9d4r9rW0zHZTMZkHSOkjxVCu+Q6ummsh85OnM7uPj09pWHXp616bZbTEeURx+Ln7U+TBzWJuSuintZOnQlrO3kE8EBZNEeo3kknFh6t00KlaLXUw/yKWtv35/LZpenV9aWy9ifKDBekNKzLAL7Dstkgka+reAGu3C7o7TmzmPFeqx366xO23unyRJjaW9LowICAgICAgICAgICAgICAgICAgIIQEEoCCCO/ig0XMdkZ6b32sLsjaJfPiHu2Ktg9XQn+DJ+h66KDrfD8WqrtaNp9XSmSaPnDZqG4HBm1FPEdmxUmGxYrv917f6HkV4nWaDLpbbWjj1TaZItHCyUJ0QgxLGLqyyCWWvDLK1uy2SSJr3huuugJHAaqRj1OWleitpiPc1msS1/K4PIX4tzM6hUiB2mGGGWxPC4H0XxvLmhjh36K1wa7Bp7ddOq0/bt8uXK2O1uOyzw3bCTHTMo5meN7X6MqZXaa3enT7OyzX0H/AHuR8CvT6LWRqadURtPoiXp0y6GCDy468QeimNErIICAgICAgICAgICAgICAgIIQEBBKAgIIQa72n7JQX3NnY91TIRDSG/AAJQPckHKRn3T+i55cVMlOi8bwzEzE7w1mHMT1Zm1MtG2vO87MFtn7le/A4+o/7h+Wq8l4h4LbFvfDzX084TMWeJ4lerz8xMJCUGPfpR2IzFM0ujcQS0PezXQ682kHRdcOe+G3VTu1tWJjlQW8HFBtRUsLTlbIzSSSV0cTDtagtd6Je7/6rTDq7ZIi+XNMTHlEfuHOaRHEQxsXlL/Z1mtmSCxjA4nzNkzjZoR/3L5NDKwcfQ7uXLRej0XiVM8xTaftmO6LfFNeXSsHmqmQhbYpzsnhf7TDxafdc08WnwKtXJYoCAgICAgICAgICAgICAgIIQEBBKAgICAgxMpja9yJ8FqFk8Mg0dHINpp8fA+KDQ7mMv4XjGJcnix7P2mQos/90Y/xDxVH4h4NTP7ePi3yl3x5prxKyxuRgtxNmrSsmifyew6j4HuPgvH59PkwX6ckbSmVtFo3h7Tsc5jmseY3OaQ2QAOLCRwdoeBXOloi0TMbsypf/wAyJP3m9es/dNjzdh/lhDVY/wD6XT/Lx1r8N/xc/o/WR+Dx1Jrp48cySRun2UAnsvJIHAu4n81ims1Oot0Tk2j7oZ6K18lNNTyDrAu4+uzCy6jf2LFhn7RGPZmrxgsd8S4EK60murpo6JvOT3RH5y4XxzbnbZsnZvyl1ZpfNcg6Grba4R76KUTY+w88hHN7Lvuu0PxXoseWMlYmOPdPdGmsxLfQdV0YSgICAgICAgICAgICAgIIQSghBKAgICAgICDTs/2MJkdcxUraV53GSMgmld8Joxyd98cfio2p0mLUV6ckfrDat5r2VmNzu3KatyF1G+0ca0p9CYe/BJykb8OI6heN1/hOXTe1Xmvr+qbjzRZcKodhGWFkcTWt7HnMLZhHqWtk1czU6cS3keXUKRh1WXDExjnbdrasT3VmUoXJg+tDBQhpFobtzMdYLxpxAgADR15uU/T6nFTbJe1pv6Rx8/8ADnaszxtwpKGanwmzFRyP0wxrtmXFua6aVmp/gSRg7rT3XajhzC9LpPEMl+c1OmPWZ2/FFviiO07ukdm+1tPI6sYXwWmD62jZbubUf8p9Zv3hqFaUvW8b1neHGY2Xy2EoCAgICAgICAgICAgICCEEoCAgICAgICCsz2Bp5GLdW4WytB2mP4tlhf0fG8cWO8QsTzG0jSLceQwv7zvMljW8rzGbV2q3/mI2j6xo98ce8Lz+v8Dpk9vBxPp5JOPPMcWW9K3FYjbLBIyWJ41bJG4OaR8QvJ5cN8Vum8bSlxMTG8PdcmyuymVFctaK9izJICWx14S8cPeedGt59SFL02l+ljq6orEes/l3aWtt5bq2vHk3jZgr08VEePECzP4+gzRgPzKm3vpa83tOSfuhpEW8uFZmsPjo3xyZO9asXQ1xrvY98diPj60EVdo04+BUvS6zU2j/ALakVrH77y0vjr/VKwwPbHK1NoXKdu/jmabGQdAyG+xh/wB5ADrIAObgAfAr0GHxDFaYpa0dXu7fejWxzHMRw6HhszVvxCenOyxE72ozrsn3XDm0+BU9zZyCUBAQEBAQEBAQEEICAglAQEBAQEBAQEEEINMzHYkskfaw8jaVl5L5axH7Bcd13kY9R332/PVRdVo8Wpr05I+PnDel5rPCtx2eDpfNbkLqF8c60xBZMPfgl9WVvw4+C8dr/CMum9qvNfX9U3Hmi3fuulUuosMo0466ceWvXRZ6piNoljZTXsBHM58lma1OzUvbVE7o4GgD1AyPTb5ddVYYddasRTHERPbfbn5uc0ieZa83E2TIybD0DhZGEDzp80cDZYx7MlWPaEg/FoVdYPEv9Nv9Ll6/dHPzcbYurtGzZsf5RmVpm083uas7vs7kMgfTnA04uHrQnjydw8VfabU01FOuvzRrUms7N+jka8BzSHNcAWuaQWuB6gjmpLV9oCAgICAgICCEEoIQSghBKAgICAgICAgICCtzmDqZCIw24WzM11aTqHxu6PY8cWu8QsTA0u3j8niOP1mWxrfbABydVne8DhO0d40d4FUeu8Ex5t7YuLfL/CRjzzXiWfjMlXtxiWtK2WM8NWni0+64c2nwK8jqNNlwW6ckbJlbRbsy1wbCwNezeYx0gfVklfPIHND61IyyTgg+q7dcWjv1IVro9JqazGWIiI9bdvm5WvWeGFWqzhjmUsRUowuDg+W+WFzm9XOij1Lvm8KVbLSLROXNNpjyr+rTafKNlRicjPi9fojIfSTnSEvxcNWSTH8dNWxPaT5uefHaI48le4Ndkif41emvrM8/5R7Y48p3dM7N9sa1524kY+lfaNX0LOjZdPejdykb4j9FZ48lMleqk7w5TEx3bKujAghAQSghAQEBAQEEoCAgICCEEoCAgICAghBque7EwWJDapyOx2QPOzA0bE/cLEXqyD8j4rjn0+PPXpyRvDatprO8Nfdmp6L2w5mEVXOOzHfi1djrB6emfsnfdd+ZXlNd4FfHvfBzHp5pePPE8SvgQeI4g8QRyIXn5rNZ2lIh8sja3XZaG7RLjsgDUnmT3lZm9rRtMm0Q+iNefLktYnYYt2o58RigmdUPDSSFkZcxoPENDgWjh4KRiz7X6skdXulia79uGr5nAUWFu9rZDJ2ntJjmEksksRBHpNlLgyE6gHpyVvpddnvzW1aVjy/x3lwtSvaY3lYYTtJmcZGTk677lFp4TxyMmyNaL3p2tAbIB1I4/Feh0/imnzW6Itz8ke2K1eXQcRlq16Fs9SZk8L+UkbtRr1B7j4FWTkzUEoCCEEoCAgIIQEEoCAgIIQSgICAgICAgIPGzWjmY6OVjZY3tLXxyND2PaeYIPNBpFvsbaoEvwsrTDqS7E23uMHPjuJeLovgdR8FXazwzBqebRtPrDpTLarGodo4nyeb2o5Mfd/4S2Axz/GJ/qyjxBXk9Z4Rn0/Me1HrCZTNWy6VU7CwPiaZkYLnvaxo5ue4NaPmVvSlrz01jeWJmIabdmxVqVz2stZl7jq2GHe2abCOg1IhHzKvsVdXipFZmuOPWdon9XCZrM+pBiMkycW8fHXwjgPTjMpnZaaBwZPCwCNvT0gSR3qXp/FaYI6JtOT4fuWlsM257Nu7K9v612U07Jjq5Jh2TAJmSwz8NdqCQetw47J0I7uq9HjyRkrFo80WY2nZua6MCAgICAgICAgICAghAQSgICAgICAgICCEGDmMPUvRmK3BHYj5hsjddk97TzafEINQs9k8jR9LF2vO4B/s7IvJc0d0VkekPg4H4qr1fhGn1HO20+sfo60zWqxqXaWF0or2o5MfcP9luARl//Sf6sg+BXltX4NqNPzEdUesJdM1bLK7QgsBonhjmEbxIwSsDw1+hG0AevEquxZsmGZ6J23dJiJ7shjA0aNAaByAAAHyWlr2tzM7s7bKzIYGrak3llr5vRDdy+aQ19B13WuyT46KVh12XDTppx79ufvazjie6iyeCsWYnQPjx+OpteSx0UZmsNDT6MjXei2J3XXjorTT66mK0WrNr3+6Pz3c7Y5mNp4h74Dt8MfKKl239JU2jRuViaZJKmhA2LZYNNPv/AJjqvT6XVTlpE5I6Z9J/JEvj6Z45dThla9rXscHscA5r2kOa5p5EEcwpjm+0EIJQEEICCUBAQEBAQEBAQEBAQEBAQEBAQYOWxFW7GYbdeOxE72JWBwB7x1B8Qg0232XyGO1fi5nXqw4nGXJdZmDur2Hcfg12vxCqtb4Rg1PO3Tb1j83ama1XziM9BbL2N24bMJ0npzt3dmA/eYen3hqD3ryGs8OzaWfbjj1TseSt+yxLlC2dtmJfqQWGbuxEyaPaDt3K0PYXDkSDwXbFlvinqpO0k0i3Eq3IwW+Mdd9SrUDAHPfCZH9dpoZqGAaacTr8FP0+XHPt36rX+Tnak9o4hRYDtPHgZGww3H5LGFzvOYmMMz8aTqTMx0bdlsY6x9OYXq9Fq8mSP41en09/38oOXFFfqzu7NVsRzMZJE9skcjQ9kjCHNe0jUEHuVijvVAQEEIJQEBAQEBAQEBAQEBAQEBAQEBAQEBBQdp+ytXJBrn7UFuLjXvQehYhPdr7Te9p4FaXx1vXptG8MxMxO8NPr37NWcUco1rLJ182tRjStkGAc2e7IOrD8tQvI+J+ETh/iYua/gscGoi3Fu7JycViRrWwWBW4nbfumyvLdOTdo6A69SCqvT3xUmZyV6kq1ZntKuHZqs462jLedw425DJHr4RDRg/JSreI5Y4xxFY93692IwR58vOx58NpkQo0arSQ2R+1M5zO/dgNa3h4ldsc4Z2tabXt6dms1tG8cRCfJlnIqVs4ttttqrZD5asjQA2C0CXSVxs+iGkauaAeGye9eq0ma+Snt16Z9PcrM+OK24nd1lS3FKAghBKAgICAgICAgICAgICAgICAghAQSg8blqKCN8s0jYoo2l75ZHBrGNHMknkg5zmPKBkbW03AY11iLkMla+pruOg4xMcQXjx8ORUXNrcGKdr259G8UtPZo+ZZcn0dnnXYpNrWK3I5po15deD2bk7MRB9ot+ahW1dss/wAG0T/t8/mkUjHX60fFtHZvKyyB1a2R55Xa0ue0jYtQO+zsM04EHr4rz+v0kUmMuP6s/KfRP0+Tq9me8LouVbslRCtzNNkzAXVorUkZ2oopyBHt8tSdDp+RUvSZZx226umJ77NclN47btfzle6IBNLZqVHVHtt1oYY9lgni9JoMrzrp04Aa6q50Wox1zR9HW078TM/oiZ8UzSeqYj3OyYHJsvVa9qP1LMEcwHdtN1IPwOo+S9KqGeglAQEBAQEBAQEBAQEBAQEBAQEBAQEEIONdsO0P0lY02DYpRWTUx+Oa7ZGUvxn6yeX+5Zp8OBKg6vLP8us7ecz6R+sulK+asLfO3uZKL2bnjOzLFQlNLFVXD+ExwcA4jXnqeSrP5cb12pE+dubT73Xv7/wTE10DxDWbbxtmQENxeUkNrHZAdYmSOJDXH4/JPrx1W2tH91eLV9+x7o4+3spLV4Un1rddr2VmSyR+bPJMlGQfvNB33SBts8W+KlRi+npbFfvt39fSf1KX+jtFodJZKHtDmnVrgHNI5EEagryV6TS01nyX1eY3Q+QAEkgAcyToB81mlbTPEbtp2ju1RkmIjfrFGb9gE+kxsmQlB8ZHahn5hXERrLV9qeiPhCJ/BjtG8/e3nyPW3OpWK72OiNO/PG2J5aXMikImY06HTgJNPkvTYLRbHWYnfhS5a9N5hvi6uaUBBCAglAQEBAQEBAQEBAQEBAQEBAQa55Q8o+ni7csWu+dGIIdOe+mcImH5F4PyWJnaNxxvdBrzDDJuhqcPBODoa9KtHvL9lvc4u1bqqieY6p5/q+2Z4iPzd3vXkZM2GMxW3QyRl9DB45+4LagJAtWpQRoX8TxPXquF46Zmd43872559Ij3Mxz+iLD4gx8LzaZT3sde5Rvv3lrFSyHZguQyEklm1p1K2pE79Ubb94mva0R3iYJ9P3DAyDXzsmjm0M9mCeKcacDlMcdpsvgXxa/Fd6TFJiY7RMT/AMbeXwlrPP79F/2BvGWhG0+tXc6AgnU7LdCz/I5qpfFsPRqJmPPldaG/Vi+xYW8PWnkMk7DNroBHK9z4W6d0ZOz+ij49Zkx06ace/wA/vSJwVtO8sd9m2CY6tFkcbDsiWaVkUZHe1jASR+S7xTFaItlyTM+kctN7xxSuy68kkkou5hkskcjyKEznQtLYw4slaQASeOjG8V6XQzX6GIrG0e9R6uJjLO7p6mIyEEoIQSgICAgICAgICAgICAgICAgICDS/Kof2Wm32X5jHNcOhbvgdD8wFzzfy7fZLNe8ONTvO4kOvE47JvJ67UuTEcjv8KgT9b41+UOvktZNt000ce8b5xkpq7xXk3E00NOk11eo2T2Q493euUxHTEz5V357bzPM7M+bCvtmELxZbI2T6IyW22wdqy2rvm+ZiY+9tcBqt8fRv7Hbqjt23252Ynfblms/e/S5/SvpfiOJ+t/XTVa/0f8f/AKZ8/wB+ifJ6CyORvvQ0pfm6uB/RoULxqN5rP2rPwvtaG2Fyo9lvs17M7p8pa5l204Nb+zQl8dYeJdwadfFx+CttL11x7xNa++eZRM0Vm+0xM+7ybN5GauzYy0grsqtD6VcQxkODSyN7zxA01+savQ6X+VEzbf3qHVT/ABZ42dRUlHEBAQSgICAgICAgICAgICAgICAgICDUPKtE84qaWMbT6cte8B3iCZj3f5Q5a3r1VmGY4lySaCMPfG9wEAtW6UrxybUyTRNWm/CJdBqqqLTtEx32ifjXiY+512ZFau+YS72tJaLTEzJ06z93ep34G7Ed2vxGrXMAPDmuOS8V22tt/bM9pif6Z+yW0Q+rVeNkbpJK9uvSMsc1qfIuD8llpYzrDUjZrrs7QHctcd5mduqJt5RX6tY85mWZj9yw7TZWbwyDW1DFPLMAdR9LZIiOKAd5ZH+SkV2nbbtO3/rXvPxlrP7+K27NwtY+3sHWNk0dSM9HNrQsiJHhtByrfEr79Me7f75XPhlNqTK4kla0auIaBzLiAB81W1pNp2iFpMxXvLWb9+GZ79m1assH9nojSNug47UrR/VyuMGG9KxHTET6z3+5X5b1mZnqmY9I/V0jyM48Q4sTCMx+fWZrYY46uERdsx6nXj6DGn5r0NI6axEvPXt1WmW+aLZohBKCEEoCAgICAgICAgICAgICAgICAg8rUDJWPjkG0yRjo3tPJzXDQj8ig4Ncxb6kktWWJ1l9GA1LVYD6zIYRziYbMQ9qSM8PkVVainRfvtEzvE+lvSfdLtWd4fbK+0yKZ8VnIRMYGVc3iJNm+IByisxgguI5deXJRLW2maxMVnzrb6u/rDeI+Pvh6RwPc7f161zfRg/6X7QP2IqLdOL4ojzd8h8Vr1RHs3tG39tO8/bLP2fNWvkawQurbUjWySOx5mGk2SyEg0kyMg5iJgJ0PwUn16+PX/bH9se+THSb2itV9jara0McLTqI2gFx5vdzc4+JOpVHqMk5ck3l6rBhjHSKwrstSrAPnmaZH+xvBJZYx+mjdmIcOfgpWmzZbTGOvb3cfNxz4cdYm9lJWinyViChFJYL7MjWOIdFXZBCOMkm5j1OgaD6x5kK8wYI6uraPx+al1Oo2rtE/k/SFKqyCKOGJoZHDG2KNo5NY0aAfkFPVb3QEBAQEBAQEBAQEBAQEBAQEBAQEBAQQg17tb2XZkGxyRyGtfrEuq3GjUxnqx49uM9Wrnkx1yVmto4lmJmOYcm7SRy4x7pbmOu0JnH07+EsjzGwffcx3otP4hqq/wD0OSI6d4tX0tHMfF1+kiVR5+LWj3ONoAgsfl8nHLCw9HebQ+i8/ErnNIxcRG3/AI1/OUnHp7ZNpmY+Ms2vfpQvdLYvxT2ntDXzOkZ6LRyjjY3gxg90KFlx6jNHTSm1f33W+n/02m5m+8s6HLMmOlaG1aJ5eb1J5Br+LZ0/Vc6eF57d42db+Kaevad3ze7F5/KuYI6zaFcDi67KGvcTzJjjJ1GmmgIVzo9DGCPa5lTazxCc07V4h0Hyc+TyLCbyV83nVyZojM+6ETYogdd3G3XgCdCT10CsNldMzPdu6MCAEEhAQEBAQEBAQEBAQEBAQEBAQEBAQEEIPG39nJ+B39EH5S7Xf6yf8T/VZ8mXTvJt6rVqOxxeq38IWYYfQQEBB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9472" name="AutoShape 16" descr="data:image/jpeg;base64,/9j/4AAQSkZJRgABAQAAAQABAAD/2wCEAAkGBxISEhQSEhQUFRUXFRcUFRUUFRQXFhUUGBUWFxQWFxgaHCggGBolHBUVIzEhJSkrLi4uFx8zODMsNygtLisBCgoKDg0OGxAQGywkHiYvNTAvNCwsLywsLywsNCwsLCwsLC8sLCwsLCwsLCwsLCwsLCwsLCwsLCwsLCwsLCwsLP/AABEIALcBEwMBIgACEQEDEQH/xAAcAAEAAgMBAQEAAAAAAAAAAAAABQYBAwQHAgj/xABFEAABAwIEAgcEBQoEBwEAAAABAAIDBBEFEiExQVEGEyIyYXGRQlKBwRQjobHRBxUzQ2JygpKy8FNjwuEWJHOio9Lxs//EABoBAQADAQEBAAAAAAAAAAAAAAABAgQDBQb/xAAvEQACAQIEBAQGAgMAAAAAAAAAAQIDEQQSITEFE0FRFCKRwTJxsdHw8WGhFUJS/9oADAMBAAIRAxEAPwD3FERAEREAREQBERAEREAREQBERAEREAREQBERAEREAREQBERAEREAREQBERAEREAREQBERAEREAREQBERAEWEQGUWEQBERAEREAREQBERAEREBlFhEBlFhEBlERAEREAREQBERAEREAREQBERAEWEQBERAEREAREQBERAERc2IV8cLS+RwAUNpK7JSb0R0rXLUNb3nAeZXnGO9P3k5IBYcyq/LXTym73u18V51biVOHw6mmGFk9z1Or6S00e7x8Fwv6ZwcLledz0gy3J4rvhjia0EkbLzqnF6lvKjRHBx6lwPTRnBpWodN25rZCoGjgY4XGq1PjY2XXQLMuL122r/ANF3hYFuj6XRndpXXF0lgO5t5qnudCbAEXW+ow9uQ+SmPGq0bZvoQ8JB7F2psVhk7rwV2NcDsV5fhFCcpsePNSMdRPGey46LbHjcVK0kcXg9NGegIqXSdK3tdlkbfxVlocWil7rteRXp0MbRq/C9TNOjOO53rKwi1nIyiwsoAiIgCIiAIiIAsLKwgCIuLEcXggF5ZGt8yL+ihtLVkpX2O1FSqz8ocWvURvlPO1m+pUY/pvVPFwIo/M3P97LPPF0o9ToqE2ekIvMf+Iqp36138DF8T4tVW0km9AuP+QhfRMv4d9z1FF5rHi9SBfPKPMBdEfSWob+s/mYUXEKfVMeGfdHoSKkU/TOQOAc2N4Puus70U7R9JoH2DiYz+2NPXZd4YqlLqUdGa6EvLIGtLjsBdeRdIMTkqpXEnsA2A4L1LFnB0D8pBu3QheM1s2R/V93XVefxSpLSEdtzThIrWTPmsYIwDZaaeudI8WsAt+NGzPgofD4QHggkk78l5NOKlTcnubJO0rIsGIPsxV/84EO2LmjfZT2JNuyyiYcJcG3B3TDuCj5iaibehbcDxBrmC2i1YtLdxtqVHYdHkbYla5HkyaOssqppVG0XaeVG7Ci4PbnZx01urnN+jP7qqNOCHAl2ysj65pjOvBcsS80k0RGLSK26v6s2a6xLuKtGDSuey7rFU6bC3Ou/cXO26s3RVpEdjf47q+LjDl3W5zg3fU6pI2GU3sF8SUjmm7D6KKxyYCYAkgcx5qR6PSA5rPzC6zuMoQU0y903YnujmPlzuql32BVpXnT2C5c3vA3V9oJc0bHcwF9TwjGSrRcJbo87FUlF3R0IiL2TIZREQBERAERYKAL5lkDQXOIAAuSeAX0qJ+USvc98dGx2UOaZJXco27rnVqcuOYtCOZ2I7pN08lkzx0VmsbpJUP0aOduZVXpaB8xz9qUn9bOSG/wtUpQYc2XL2fqwAY47aBt+y9/N7rE67DVWynog2xOp4cvIBeXKcqm5silHYr1JgJdbO5zvLsM/EqXpMEjj0DWjyHzKYvjsVO0ucRpoeQPu+J8Aq5Q9IqirJMTerhb3ppDZoGuw4nwVMqRNy3tpmDc2+IQRxDiPVefYvjZa9whkc4NDTmcBqS7Ww5LVhmOyP0c45rHlr2PxXGdVR2V0SonpDKdh2IPxC+X0QVSNa+x2vruBzP8Ast9Bijg0dotNht2m7e6fkVRYmDWqsTkZK1WFMOrmjwuPmFwy4e5vceW8g7tNKkaTGLvEclg5wLmEdyRo3LTwI4tOy65IrglgB5sOzvwK7ZVLVFU7FdZi74SI5LxhxsNbxOPn7JXJ0gwkve2eNuYC2dvFv7Q5jxUjVxMc2xGeNw0B32JLf3rBxB5tIUZhFa+CSSnLi7I3rYXe9FbMW+RYT8QocXa3QspanJiLGkAO2XOXMZ3QtGLYpEamWnld1b2Ps2Tdj2kAtzAd02I12XbDgr3AHQg7Fpu0+RCzrBzXlZplO3mscNbXEhfDKp1lPx9H77hdsWAeC7xwOlji6+pUxI7xWkOfmvqry3AfBZ/MXgrrBWKusUzrn+KzLiDw0/3yVwdgXguSo6Pgi1lR4ItzyKwXHC1lnahWXC8ZjOmgUE7o/lGi5JcPkZssWI4dmvZF41lYmMYojOS5hv4fFd3RKlMcZDhYqr4diEkTjurLh+PgghyxV4VY0+Xui8crdzXHUWqC3g7T4r0vDmZY2DwXn2H04zdc7XX6scSfe8grrgtHI273vLgRo3gF9HwvDZFzO6RgxM7+UlURF65kMoiIAiIgCwsrCALzn8oVMTJPIzV30VzLDe4LZPtaH/yr0Zef9Oax0FU2RouCxuZp2cAT9q5VqeeFisqypeZ7GcIy2zDZxaR+6YmZfhYNUhK91nFveDXZf3rHL8lD4NURGM9UbxD2fbh1vlcNTlBvlcNOB2BUwycW1IsRcHgfEf35LzmrOzNkJKcVKLujzGtgEzw6XMYYqaKbKNHSOfbPfleQuzHhZQmJdJJalzWWEcTBZkUYysHjbiV6rimANk7UbjG4FxBFtC7vgtIILXa5mkEE62B7SpmIdDJGkuEX8VORlPnFI4ZPhIfJVa3JU7blew5wdm8NF3hlnNcLDKb+eiwzB3xl2rrnYOhnGuo1LWObw5rgOD1jj37a6EdbqLcur0WV4eUpO2x18RTS3LnBjLCwiRo7p1A42XXhcMcsEbmnXIOPG3EKs4Tgc2U53OeTwDH3tbhnDAfVT2DdHpY2hrSWkC2c6uHDRliGuHiHjyWR4Cbuou2p058Hruc9dmMtFAzWRs4qn2/VU7W2Jdyzk2A4q50oIGpAta+ugs1t7/ynXxBXHh+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ZXzRQXBP7bvse78VyVRpGupwyjOSsrX7HutDiVJN+imid4BwvwOx14j1Uh9EC/PjqYjSwJtw8AwfJdEOJ1EXcllZ5PeBvIdr25K6rd0Yp8H/5l6o94dRjktT6Acl5FhHTjEGho68v7I/SNa7XIw72B3J4q1t/KS5gb1kAdfi19jtyLfmpdemnZnnVsJUpb2ZaZMOHJcNRhg5L6wrprS1A0bK08jGXf0Zl1VuNQN2JceTR+9ueHdPirLLP4TO7rcrdZgYPDVcMOCsjdeQ5jwjG38Z4eS7cSxaSRpDewCWizdyHDid9z4LdTUdspd6fBT4SMneaHNa0RuoGF7i48LADgNNgOAV7px2W+QVHgm+syDTtan4CwCvMPdHkFrSscZH2iIpKmUREAREQGCiFEAXnv5TWduM82EehXoSoX5UR2Yj4OH3IZsXHNSaPNXSvje17HFrs2habHn6aKfw3pe4WErd7XewAXOoBLNr6Alw5bKv1jrZSdgbk8AMrlrewG1ue/wAHW+9cpwjLc8CjjatB+V/Y9IoMbhksGOBvbQXOhPuauGhaSSAO1xXdBiMbgS17SBvlcNOyJDe57OhBII2+K8hqYbC/JzT6PjI/oXUMRlDbOdnGW1pAH6ZACAXAkaB21tyuDoLoexS4ypJOcfT89z1d0uttL66EcB2T7PMgeiBpHBu/7PPL/fzXmLMXu/M5rg4B7A5krwbPku7R+cbwxnQDZdLukjeyc8w1c6xZE/UvbUnUFnEEKnJZtp8Rw8uvrc9Fc4/scN3HicvuHiuKprBoHTRtDi1oDbl3bzBoGtjfIeGtuGqppxxuv1o0dnOaJw7tQJz3XO96y0TYgwlh62Lsvjcbtn2ikkzex/mhOX8/Q6rGUWtJR9fuWubFYWszZnv0J07N/q+tGuhGmlxzUTX4y8ZhG1rLZ9bXNx14uL6Anq2nb4qLOIQBga+ZlrBhysm9zqD7HMrbFiVPreVly52uSb2pHAexzcfVMqWyZbxNLfOvVHGWPknkLiSbNuXEk262UjfhYLfLFlZJbkSPHs/ivg10Ikc5srCHCJuomFgHyAn9H4//ABaPpkOWS85Oc5mjJIcoc2wAuBpdrtFKT7F44qgv916lDrbl8hO5JvfyWuNj2jsjQ66d5XvCvyd/SWslbVANmDXN+pNwHtkcL/WD/Cd6hSlJ+TyEMa508rrgd1jGb05nG5dwFvtXRwn0R6UMTQsrysVnC5Lxtvoba+am8CwwuZI4kEAZxlNw0OqMjjKN2gNzHT9kqb/4MpI2yG0ryxkjhnktctgilFwwN0vJb4KQwmjiZ1jGRtDeulhIOZ2aNlZDG1rs5N+y4381SOGlfU64viylTUKTafVh1LRE/RBAJJM1jM1hJDSbBwDJC462sQR8djV8V6N1ccjo2xPc3Lu4sblu0Gxe4hrrZhe3NXuKZ2cAE2sywboN6ywsPBrR8AvmHD5D7J2A10/VUg4/9N/8q6+Hvuzz6PEKtF3i7/PUpuFdH7NBfIwZWkdgOebtEodvlG9PINzsOCmm4JACA5hkIPtuIHeA7rbeOhJUhg2G54g4mwcZNhrrJVg//vf+FSYpAJHXFxYEE+8XPJ+8IsLSTu1dnOtjKtZ3k/QrlQw5Y2MAaC8ANYA1pdkJ2Fhe7T6qQNCQLn3hYeBkf8nrfi7gHU+wHXXPAACCY/JcLukTHyMjpgZ+2GyOZfq426gnrO6SDbQG+60JJKyM19TsrImtYANO3GL+Ae3c+QWaTEetktGM0QBvJwLriwZ7w3uVrxuUNiva4DgSLXvbW32LlwCmeXdc8kgghtwWdnTRrPZbobcVBJKULCZXOIs0O7J5nirzTd0eSpVG/M9rB7xJ9VdYNggZtREUlTKIiAIiIDCwSslc8z1JVs+Z6iyofT+XM1l+ZVsqpFTumcRdFmG7Tf4cVPQy4i7puxQK5gLct/C/np81HRyOu0R5i0OtYWs0E2cHA62GpBHkuyaQEfEfeFzmgykGN5bY906i17lo4gLmfPwkkmp93a+x0Vp+rf4NJ9BdfcU7H5gCDYkOHI6jUL4qRdjxzafuKj4o82Ysu1wd3n2yPz2zMNtbXOnmFU506cZQ1dre9iTZFz3uT/3Ej71yVUIBiA2Li34dU8fJMHvkOrSMxsGuLg0WHZudd76cLr7r/wBWeUg/pcPmnUlJxquN+/0MyU9767gjbm1o/wBK1mG9/wCIepafkuWmxN2RrpQ0B7bteLht/ddfunx2XRh9X1gdo27XWJYczToDcG3ilmi8qdWmm30/RqrobMJ8fvla5bjTn7b/APkz/cmJfo3fA/aFzNxTtOzsLWh5Znvdtwbdr3VGpaCqTp3j3fsbhFrb90+j3OT6PbjwH2Fx+a+Yau8hYWgGxIcHB12g21ttuul2xUFZOcXZnqX5O6HNQUUmbaGI2t7jZW7+PWfYpaXDGs6hgJILww7bNpJY/hoB6qg9DK7ExBAKTI+KKhik6iRga2Zxlla9rJt2PytFr3G1wFPQdNzNV08UNi2Q5JqaSCZlTTkMe5z3PPYygtAI8dCtJ9UWl2GxHNcE5gQ65Oocxkbh/KxqjOjkLS2YkAn6XU2uBp/zBP3tB+AU65UBlW8fVsrWUhkrK1oBgbLJIW1Mly3MbMAA1JBGqgFyqYwXM1ALXF+XiRlczbld41X2SvO8Iq4JKqnndJic5c4xw1MsbYqa72l1gGtYS1wbyI0C9CJQkqWG46IoYo2QVE0ha52WGMltjI+2aRxDG8eN124PPVvfK6pjjjYS0xRh4fIwWs4SFoy7i41O5HBVQ01ZMyJkYqRH1DDC+GZkMLZHF5dJMb535SW2YNCB4qc6LdH3Uz5JJBE172MYWxGRwOUvJke+TtPe4uOvABAdPSNpd1TRGJbvk+rcQA//AJeYZSToAbqPfS1UvVMfBBHGyVkg6uZxLQw37uQA6afFS1e766DzkP8A4yPmvmrrmi1jexubbbE7+ihko21m8d/8Qf0uK1VdaL9k8LX/AAUZXVpc5g8dAP3T+KncCwNzyHyiw4N+ZVS53dFaEgdY4anYcgrZG1a6aANC3qSrYREQgyiIgCIiA+HrkmXY9c0jVZFGRdQFFVcdwQdlOzRqPniUnKSPKuk2AuizSRglm5A3b/soMTG1vL8fkvXqmnVWxfovHJdzPq3eA7JNiNR8eCpKJ5eIwV9YFRMoIOvD5D8R6rljoY5GscQQS1pu0kXIAsTbQkaei767BJ4jqwuF+8zUWuz4jZRdDIQ1mvBo+yIfj6rnqjBy5007XTOyjp8mbtFxJBJda98oA2A4WWK86N/6jPtcB81qFQRc7m1/Rrj/AKV81812gf5jD6Sxg/enUpGMnVTZz07Jo2NLs0gIIew2c9pubFpPeG2hW/Ci6zg4OAB7JexrHHTW4Gm/FdQnB08vtJA/pK+GTA3N9NLeWQH8SobLzqympXirv+Pz9bmvFP0T/wB0rTJI4ZminJaSSSHR2dfckE8V9Yo8dTJqO47+m/zC6TIOY9fX7whEXlgtL6vv/HZo4MOY4OdeBsbTsRkv5Gx14ld7lrMvatcWsfW4FvtQyDmP7Nvv0UNkVG5yzW+vvcsfR/BqqSko5WxT1EP0VrGsgrTSuikEspe7KSGvzAt1vfs+SnMFoa1lTAWRYjEzOev+l1sVRCYsjtA3MXZ82SxClPyZVbBhlIwntZNtfallDfUsf6KWqsVYTC9jiW58xtcZmGlmkbpx0ANjxAWk+ruShVFwvo/9ID5mzzQPbU18JMXV9qN1bI4tOdrratGoVlqMaaA+zScrXu1Nr5WRPt6Sj0Kg+j9cWMkaANa2p1P7eIvYfscUBuw7orS0roSDPI5hyQmaZ8gjtG7usJDG9lrgLN0up5zgFW6zEHuja4u1DM4tpZxpJySLeNl8VdR2tTe0n3VMX/qgNvRyvY2jp7nXqWEgeLGu/wBQ9VibELOc5vEBuv7PWa+qiMApZTTwNyOBEMYOYZbWhgBGuu7XD4KYhwN7u+74N+PE+agkh66tJljub9638zPxXVQ4dLIBplFhqd+7bZWSiwNjSCG68zqfVTtJh1t1DJREYPgDGWda55nf/ZWaCCy2RxALYoAREQBAiygCIiAIiIDBWtzVtWLKSGjkkjXJLCpQsWp8Sm5RohJadcU1KrE+Bc8lMpObiVeWkUXWYHFJ342k87WPqNeCub6Rc8lEoKOCejPOavofGe457fA2cNnDz9s8eCiq7ohN7D2O87t9qM+PuFepvofBaX0CjKji8NC97HlLuj9S03yXFxs5vvvPE8nBcf5oqGhoMT9AL2F/1TgdvGy9ddQeC+Dh/gq5Ecng4a7njVdQzdXJ9VJctdpkf/hN8OYX1LTSa/Vv7r/Yd/l+C9i/N6fm5MhPhFZK+x486ll4Rybu9h3+K08lkYfOdope8P1b/wDGJ5cl7D+bitrMO8EyBYOPcrXQOCSOmp2vY5rmshzBzSCMs9WXA+Qew/xBSkFJJ1cbcti1rAQSNxRyQn/ucAp+GhsuplGuh6SK2+gkdn2GYPG50zRQM284neoXxQYG5l7vveWSXRttX1LqgDc7EgeNuCtraLwW5lChJWI8EZYNILgAG6k7BhZw/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5" name="Rechteck 14"/>
          <p:cNvSpPr/>
          <p:nvPr/>
        </p:nvSpPr>
        <p:spPr>
          <a:xfrm>
            <a:off x="6118893" y="5301208"/>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cstate="print"/>
          <a:srcRect/>
          <a:stretch>
            <a:fillRect/>
          </a:stretch>
        </p:blipFill>
        <p:spPr bwMode="auto">
          <a:xfrm>
            <a:off x="964257" y="1628800"/>
            <a:ext cx="7496175" cy="4724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200" dirty="0" smtClean="0">
                <a:latin typeface="Verdana" pitchFamily="34" charset="0"/>
              </a:rPr>
              <a:t>Selbstdifferenzierende Aufgaben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611560" y="2276872"/>
            <a:ext cx="52920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tabLst/>
            </a:pPr>
            <a:r>
              <a:rPr lang="de-DE" sz="2000" dirty="0" smtClean="0">
                <a:solidFill>
                  <a:srgbClr val="000000"/>
                </a:solidFill>
                <a:latin typeface="Verdana" pitchFamily="34" charset="0"/>
                <a:ea typeface="Verdana" pitchFamily="34" charset="0"/>
                <a:cs typeface="Verdana" pitchFamily="34" charset="0"/>
              </a:rPr>
              <a:t>Bestimme die Brenndauer einer Kerze!</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WS Differenzierung Istanbul 3.-5.April 2014  –  Dr. L. Stäudel</a:t>
            </a:r>
            <a:endParaRPr lang="de-DE" dirty="0">
              <a:latin typeface="Calibri" pitchFamily="34" charset="0"/>
            </a:endParaRPr>
          </a:p>
        </p:txBody>
      </p:sp>
      <p:pic>
        <p:nvPicPr>
          <p:cNvPr id="19458" name="Picture 2" descr="http://www.esg-kiel.de/wp-content/uploads/2008/04/kerze.jpg"/>
          <p:cNvPicPr>
            <a:picLocks noChangeAspect="1" noChangeArrowheads="1"/>
          </p:cNvPicPr>
          <p:nvPr/>
        </p:nvPicPr>
        <p:blipFill>
          <a:blip r:embed="rId3" cstate="print"/>
          <a:srcRect l="14404" t="11688" r="13577" b="11688"/>
          <a:stretch>
            <a:fillRect/>
          </a:stretch>
        </p:blipFill>
        <p:spPr bwMode="auto">
          <a:xfrm>
            <a:off x="611560" y="2924944"/>
            <a:ext cx="1806302" cy="2664296"/>
          </a:xfrm>
          <a:prstGeom prst="rect">
            <a:avLst/>
          </a:prstGeom>
          <a:noFill/>
        </p:spPr>
      </p:pic>
      <p:pic>
        <p:nvPicPr>
          <p:cNvPr id="19464" name="Picture 8" descr="http://kuechenchaotin.de/wordpress/wp-content/uploads/bloomingville-waage-creme.jpg"/>
          <p:cNvPicPr>
            <a:picLocks noChangeAspect="1" noChangeArrowheads="1"/>
          </p:cNvPicPr>
          <p:nvPr/>
        </p:nvPicPr>
        <p:blipFill>
          <a:blip r:embed="rId4" cstate="print"/>
          <a:srcRect/>
          <a:stretch>
            <a:fillRect/>
          </a:stretch>
        </p:blipFill>
        <p:spPr bwMode="auto">
          <a:xfrm>
            <a:off x="4067944" y="3068960"/>
            <a:ext cx="1702395" cy="1419300"/>
          </a:xfrm>
          <a:prstGeom prst="rect">
            <a:avLst/>
          </a:prstGeom>
          <a:noFill/>
        </p:spPr>
      </p:pic>
      <p:pic>
        <p:nvPicPr>
          <p:cNvPr id="19466" name="Picture 10" descr="http://upload.wikimedia.org/wikipedia/commons/e/ef/Alarm_Clocks_20101107a.jpg"/>
          <p:cNvPicPr>
            <a:picLocks noChangeAspect="1" noChangeArrowheads="1"/>
          </p:cNvPicPr>
          <p:nvPr/>
        </p:nvPicPr>
        <p:blipFill>
          <a:blip r:embed="rId5" cstate="print"/>
          <a:srcRect/>
          <a:stretch>
            <a:fillRect/>
          </a:stretch>
        </p:blipFill>
        <p:spPr bwMode="auto">
          <a:xfrm>
            <a:off x="3563888" y="4437112"/>
            <a:ext cx="863424" cy="1150715"/>
          </a:xfrm>
          <a:prstGeom prst="rect">
            <a:avLst/>
          </a:prstGeom>
          <a:noFill/>
        </p:spPr>
      </p:pic>
      <p:sp>
        <p:nvSpPr>
          <p:cNvPr id="19470" name="AutoShape 14" descr="data:image/jpeg;base64,/9j/4AAQSkZJRgABAQAAAQABAAD/2wCEAAkGBw0NDw8PDQ0PDQ0NDQ8NDgwNDQ8NDQ0OFBEWFhQRFBQYHTQgGBspGxQVITEhMSksOi4vFx8zRDMsNyktLi0BCgoKDg0OGxAQGzckICQsLCw0LSwsLCwsLSwsLCwsNCwsLCwsLCwsLCwtLCwsLCwsLCwsLCwsLCwsLCwsLCwsLP/AABEIANEA8QMBEQACEQEDEQH/xAAcAAEAAgMBAQEAAAAAAAAAAAAAAQUEBgcDAgj/xABGEAABBAEBBQMIBwUECwEAAAABAAIDBAUREhMhMUEGUWEHFCIyQlJxgRUjM2JykaEkNEOCsURjkqIlNUVTVGRzo8LD4Rb/xAAaAQEAAgMBAAAAAAAAAAAAAAAABAUBAgMG/8QAOREBAAIBAwIDBAgFAwUBAAAAAAECAwQRIRIxBUFRImGBoRMycZGxwdHwIzNCUuEUYoIGJHKSwhX/2gAMAwEAAhEDEQA/AOgSeUnFnUVvOr7uQFGlPMCe4PIDf1XO+XHT61oj4sxEz2Y7+2WSl/dcHIwH28hbhrAfyM2nfJQcni2kp/Xv9jeMNp8ng+32hn9a1QotPs160tqQfzyOA/yqBk/6hwx9Ssy6xpp85Y78BYm/e8vkbAPNjJxTj/wwgH9VByf9QZp4pWIdI01Y7sY4eTEv88xO0XtGlulLO97L8Q4+s8nSUcdl3yUjw7xjJa/Tn7T5+jTJhiI3q33s7na2Srss1X7Ub+DmnhJFIPWje32XDuXp0VZoCAgIJQQglAQQgFBA1048+unEIJQSgICAghBKCEBBKAgICAg5vah+h8gYjo3HZWV0tZ3Jte+7UyQHoGv9ZvjtBUHjehnLT6WneO/2JGDJtO0r5ePTXzI0lpAOySCA4AEtJHA8VmsxExMsKMdnXvGk+Svzd+zLHWH/AGmA/qrGfEKxG1MVY+G/4uf0frLxudm8XBE6SxXfZYzQnfOsXpCddODSSTz7lvi1+qy26KTEfdBOOscyqY7U1Swy1g8ZbYDsttVXwMqVLcI6hr3AtlHRwb4HVXeh1c4I6NRkifjvKPkp1c1h1Ds9na2SgbPWcS0ktfG8bMsMg9aKRvNrgeivoneN0dZrIICAgICCUBAQEBAQEBAQEBAQEBAQEBAQV+dw8GQryVrDdqOVumo4OY4cWyNPRwOhB8FjYaThrliCZ2OyJ/bIW7UNjTRmQrDgJm/eHJzeh8F47xfw36G30uOPZn5JuHL1RtPdeKiSDVBGqbipytCaRxk+kpqldjNXRwtrsA04uc6V7SQNPhpop2m1FKRFYxxa3v3c7RM+bUhkKuOm87wtyW7ac8ed1QZ7zMizgCHOYCI3geq/gByPAr0ug1WprPTnrFa/dsjZKV/pdY7N5+tk4BPXceBLJYXjZmryj1opG82uCu4mJ5hH22WqyCAgICCUBAQEBAQQgIJQQglAQEBAQEBAQEFH2r7Ox5KENLzDYhdvattg+srTDk4d4PIt6ha3pW9ZraN4lmJ2ndq2Fy0pkfSvxivkq41ewfZWotdBZgPVh6jm08CvFeKeGW01uunNZ+XuTcWXq4nuulTO4ghwBBBAII0IPEEeKzXffhhS5mcx7IiyFShEAd5vGRueT02NXADr0Ks9NWbb/SY5vLnb3Ts1MZCKhO6/jsq+/fcWixXEJkgvxD+E4V49GuHsv46fBeg0Woz0mKXx9NPt7ffKPkrWeYnl1nsv2jr5SDfQbTHNOxPWlbsT1pdOMcjTxB/qruJiY3hHXKyIQSgICAgICAgIIcNfkQeeiCUBAQEBAQEEIJQEBAQQgou1fZqLJRt9N1e1A7eVLsYG9ryf+TTyLeoWl6VvWa2jeJZiZjmGsYrKzNlNLIsbBkI26jZ+wuRj+NATzHe3m1eM8T8Ktp566c1/BNxZerie66VK7vG3VjnY6KVofG8aOaSQCNdei6Y8lsdotXuxMbxtLCq9ncfCdYqVZjveEDC78yNV3vr9RfveWsUrHk+8hVsv2G1bDKjRrvNK7ZXO5abOpAb16FZwaikb/SxNviWrPk0yeaOnO+7SzElvKM0jki3TZobLWk6wSx14+HXR3MFel0Wqz1mInH00+358yjZKR68uodk+1EGUiLmNdDYi0bZpTDZnrSEcnA8weh6hXtbRaN47Iy+WwICAgICAgICAgICAgICAgICAgIIQSgIIQVPaXs9WycO6nDmuYduCxEdietKOUkbuh/qsWrFo2nsdmmRX7OPlZTyxbtSHYq5Jo2K93uY/pHLp7PI9F5PxPwaab5MMcenomYs2/Fl+vOTGySIIQYt0TsjPmjId6XDhKXRx6HmTsjUlSMN6Wttmmdvc0n3NOy8UsFhl2fM0KN+BpbFu4xEJGnjuZtqQukYdOWnDmF6Lw/VTjjpw47TX1lHyU3+tLfexHbWDLMLCBBdiGs1Uk+k0HTfRE+vGTyP5r0lbRaN4RZjZtK2EoCAgICAgICAgICAgICAgICAgIIQEBBKDEymNguQvgsxNmhlGj43jUHx8D4oNAu1reC1MhkvYcerY0MlzHt7pQOMkY9/mBz71Q+JeD1ze3h4t6eUpGLNNeJXNWzHMxskT2yRvaHMkY4Oa4HqCF5DLjtjt03jaUyJ35eq5ssPKXJYWtMVWW25ztnYidEzYGnrOL3Dh+ak6fDTJM9d4r9rW0zHZTMZkHSOkjxVCu+Q6ummsh85OnM7uPj09pWHXp616bZbTEeURx+Ln7U+TBzWJuSuintZOnQlrO3kE8EBZNEeo3kknFh6t00KlaLXUw/yKWtv35/LZpenV9aWy9ifKDBekNKzLAL7Dstkgka+reAGu3C7o7TmzmPFeqx366xO23unyRJjaW9LowICAgICAgICAgICAgICAgICAgIIQEEoCCCO/ig0XMdkZ6b32sLsjaJfPiHu2Ktg9XQn+DJ+h66KDrfD8WqrtaNp9XSmSaPnDZqG4HBm1FPEdmxUmGxYrv917f6HkV4nWaDLpbbWjj1TaZItHCyUJ0QgxLGLqyyCWWvDLK1uy2SSJr3huuugJHAaqRj1OWleitpiPc1msS1/K4PIX4tzM6hUiB2mGGGWxPC4H0XxvLmhjh36K1wa7Bp7ddOq0/bt8uXK2O1uOyzw3bCTHTMo5meN7X6MqZXaa3enT7OyzX0H/AHuR8CvT6LWRqadURtPoiXp0y6GCDy468QeimNErIICAgICAgICAgICAgICAgIIQEBBKAgIIQa72n7JQX3NnY91TIRDSG/AAJQPckHKRn3T+i55cVMlOi8bwzEzE7w1mHMT1Zm1MtG2vO87MFtn7le/A4+o/7h+Wq8l4h4LbFvfDzX084TMWeJ4lerz8xMJCUGPfpR2IzFM0ujcQS0PezXQ682kHRdcOe+G3VTu1tWJjlQW8HFBtRUsLTlbIzSSSV0cTDtagtd6Je7/6rTDq7ZIi+XNMTHlEfuHOaRHEQxsXlL/Z1mtmSCxjA4nzNkzjZoR/3L5NDKwcfQ7uXLRej0XiVM8xTaftmO6LfFNeXSsHmqmQhbYpzsnhf7TDxafdc08WnwKtXJYoCAgICAgICAgICAgICAgIIQEBBKAgICAgxMpja9yJ8FqFk8Mg0dHINpp8fA+KDQ7mMv4XjGJcnix7P2mQos/90Y/xDxVH4h4NTP7ePi3yl3x5prxKyxuRgtxNmrSsmifyew6j4HuPgvH59PkwX6ckbSmVtFo3h7Tsc5jmseY3OaQ2QAOLCRwdoeBXOloi0TMbsypf/wAyJP3m9es/dNjzdh/lhDVY/wD6XT/Lx1r8N/xc/o/WR+Dx1Jrp48cySRun2UAnsvJIHAu4n81ims1Oot0Tk2j7oZ6K18lNNTyDrAu4+uzCy6jf2LFhn7RGPZmrxgsd8S4EK60murpo6JvOT3RH5y4XxzbnbZsnZvyl1ZpfNcg6Grba4R76KUTY+w88hHN7Lvuu0PxXoseWMlYmOPdPdGmsxLfQdV0YSgICAgICAgICAgICAgIIQSghBKAgICAgICDTs/2MJkdcxUraV53GSMgmld8Joxyd98cfio2p0mLUV6ckfrDat5r2VmNzu3KatyF1G+0ca0p9CYe/BJykb8OI6heN1/hOXTe1Xmvr+qbjzRZcKodhGWFkcTWt7HnMLZhHqWtk1czU6cS3keXUKRh1WXDExjnbdrasT3VmUoXJg+tDBQhpFobtzMdYLxpxAgADR15uU/T6nFTbJe1pv6Rx8/8ADnaszxtwpKGanwmzFRyP0wxrtmXFua6aVmp/gSRg7rT3XajhzC9LpPEMl+c1OmPWZ2/FFviiO07ukdm+1tPI6sYXwWmD62jZbubUf8p9Zv3hqFaUvW8b1neHGY2Xy2EoCAgICAgICAgICAgICCEEoCAgICAgICCsz2Bp5GLdW4WytB2mP4tlhf0fG8cWO8QsTzG0jSLceQwv7zvMljW8rzGbV2q3/mI2j6xo98ce8Lz+v8Dpk9vBxPp5JOPPMcWW9K3FYjbLBIyWJ41bJG4OaR8QvJ5cN8Vum8bSlxMTG8PdcmyuymVFctaK9izJICWx14S8cPeedGt59SFL02l+ljq6orEes/l3aWtt5bq2vHk3jZgr08VEePECzP4+gzRgPzKm3vpa83tOSfuhpEW8uFZmsPjo3xyZO9asXQ1xrvY98diPj60EVdo04+BUvS6zU2j/ALakVrH77y0vjr/VKwwPbHK1NoXKdu/jmabGQdAyG+xh/wB5ADrIAObgAfAr0GHxDFaYpa0dXu7fejWxzHMRw6HhszVvxCenOyxE72ozrsn3XDm0+BU9zZyCUBAQEBAQEBAQEEICAglAQEBAQEBAQEEEINMzHYkskfaw8jaVl5L5axH7Bcd13kY9R332/PVRdVo8Wpr05I+PnDel5rPCtx2eDpfNbkLqF8c60xBZMPfgl9WVvw4+C8dr/CMum9qvNfX9U3Hmi3fuulUuosMo0466ceWvXRZ6piNoljZTXsBHM58lma1OzUvbVE7o4GgD1AyPTb5ddVYYddasRTHERPbfbn5uc0ieZa83E2TIybD0DhZGEDzp80cDZYx7MlWPaEg/FoVdYPEv9Nv9Ll6/dHPzcbYurtGzZsf5RmVpm083uas7vs7kMgfTnA04uHrQnjydw8VfabU01FOuvzRrUms7N+jka8BzSHNcAWuaQWuB6gjmpLV9oCAgICAgICCEEoIQSghBKAgICAgICAgICCtzmDqZCIw24WzM11aTqHxu6PY8cWu8QsTA0u3j8niOP1mWxrfbABydVne8DhO0d40d4FUeu8Ex5t7YuLfL/CRjzzXiWfjMlXtxiWtK2WM8NWni0+64c2nwK8jqNNlwW6ckbJlbRbsy1wbCwNezeYx0gfVklfPIHND61IyyTgg+q7dcWjv1IVro9JqazGWIiI9bdvm5WvWeGFWqzhjmUsRUowuDg+W+WFzm9XOij1Lvm8KVbLSLROXNNpjyr+rTafKNlRicjPi9fojIfSTnSEvxcNWSTH8dNWxPaT5uefHaI48le4Ndkif41emvrM8/5R7Y48p3dM7N9sa1524kY+lfaNX0LOjZdPejdykb4j9FZ48lMleqk7w5TEx3bKujAghAQSghAQEBAQEEoCAgICCEEoCAgICAghBque7EwWJDapyOx2QPOzA0bE/cLEXqyD8j4rjn0+PPXpyRvDatprO8Nfdmp6L2w5mEVXOOzHfi1djrB6emfsnfdd+ZXlNd4FfHvfBzHp5pePPE8SvgQeI4g8QRyIXn5rNZ2lIh8sja3XZaG7RLjsgDUnmT3lZm9rRtMm0Q+iNefLktYnYYt2o58RigmdUPDSSFkZcxoPENDgWjh4KRiz7X6skdXulia79uGr5nAUWFu9rZDJ2ntJjmEksksRBHpNlLgyE6gHpyVvpddnvzW1aVjy/x3lwtSvaY3lYYTtJmcZGTk677lFp4TxyMmyNaL3p2tAbIB1I4/Feh0/imnzW6Itz8ke2K1eXQcRlq16Fs9SZk8L+UkbtRr1B7j4FWTkzUEoCCEEoCAgIIQEEoCAgIIQSgICAgICAgIPGzWjmY6OVjZY3tLXxyND2PaeYIPNBpFvsbaoEvwsrTDqS7E23uMHPjuJeLovgdR8FXazwzBqebRtPrDpTLarGodo4nyeb2o5Mfd/4S2Axz/GJ/qyjxBXk9Z4Rn0/Me1HrCZTNWy6VU7CwPiaZkYLnvaxo5ue4NaPmVvSlrz01jeWJmIabdmxVqVz2stZl7jq2GHe2abCOg1IhHzKvsVdXipFZmuOPWdon9XCZrM+pBiMkycW8fHXwjgPTjMpnZaaBwZPCwCNvT0gSR3qXp/FaYI6JtOT4fuWlsM257Nu7K9v612U07Jjq5Jh2TAJmSwz8NdqCQetw47J0I7uq9HjyRkrFo80WY2nZua6MCAgICAgICAgICAghAQSgICAgICAgICCEGDmMPUvRmK3BHYj5hsjddk97TzafEINQs9k8jR9LF2vO4B/s7IvJc0d0VkekPg4H4qr1fhGn1HO20+sfo60zWqxqXaWF0or2o5MfcP9luARl//Sf6sg+BXltX4NqNPzEdUesJdM1bLK7QgsBonhjmEbxIwSsDw1+hG0AevEquxZsmGZ6J23dJiJ7shjA0aNAaByAAAHyWlr2tzM7s7bKzIYGrak3llr5vRDdy+aQ19B13WuyT46KVh12XDTppx79ufvazjie6iyeCsWYnQPjx+OpteSx0UZmsNDT6MjXei2J3XXjorTT66mK0WrNr3+6Pz3c7Y5mNp4h74Dt8MfKKl239JU2jRuViaZJKmhA2LZYNNPv/AJjqvT6XVTlpE5I6Z9J/JEvj6Z45dThla9rXscHscA5r2kOa5p5EEcwpjm+0EIJQEEICCUBAQEBAQEBAQEBAQEBAQEBAQYOWxFW7GYbdeOxE72JWBwB7x1B8Qg0232XyGO1fi5nXqw4nGXJdZmDur2Hcfg12vxCqtb4Rg1PO3Tb1j83ama1XziM9BbL2N24bMJ0npzt3dmA/eYen3hqD3ryGs8OzaWfbjj1TseSt+yxLlC2dtmJfqQWGbuxEyaPaDt3K0PYXDkSDwXbFlvinqpO0k0i3Eq3IwW+Mdd9SrUDAHPfCZH9dpoZqGAaacTr8FP0+XHPt36rX+Tnak9o4hRYDtPHgZGww3H5LGFzvOYmMMz8aTqTMx0bdlsY6x9OYXq9Fq8mSP41en09/38oOXFFfqzu7NVsRzMZJE9skcjQ9kjCHNe0jUEHuVijvVAQEEIJQEBAQEBAQEBAQEBAQEBAQEBAQEBBQdp+ytXJBrn7UFuLjXvQehYhPdr7Te9p4FaXx1vXptG8MxMxO8NPr37NWcUco1rLJ182tRjStkGAc2e7IOrD8tQvI+J+ETh/iYua/gscGoi3Fu7JycViRrWwWBW4nbfumyvLdOTdo6A69SCqvT3xUmZyV6kq1ZntKuHZqs462jLedw425DJHr4RDRg/JSreI5Y4xxFY93692IwR58vOx58NpkQo0arSQ2R+1M5zO/dgNa3h4ldsc4Z2tabXt6dms1tG8cRCfJlnIqVs4ttttqrZD5asjQA2C0CXSVxs+iGkauaAeGye9eq0ma+Snt16Z9PcrM+OK24nd1lS3FKAghBKAgICAgICAgICAgICAgICAghAQSg8blqKCN8s0jYoo2l75ZHBrGNHMknkg5zmPKBkbW03AY11iLkMla+pruOg4xMcQXjx8ORUXNrcGKdr259G8UtPZo+ZZcn0dnnXYpNrWK3I5po15deD2bk7MRB9ot+ahW1dss/wAG0T/t8/mkUjHX60fFtHZvKyyB1a2R55Xa0ue0jYtQO+zsM04EHr4rz+v0kUmMuP6s/KfRP0+Tq9me8LouVbslRCtzNNkzAXVorUkZ2oopyBHt8tSdDp+RUvSZZx226umJ77NclN47btfzle6IBNLZqVHVHtt1oYY9lgni9JoMrzrp04Aa6q50Wox1zR9HW078TM/oiZ8UzSeqYj3OyYHJsvVa9qP1LMEcwHdtN1IPwOo+S9KqGeglAQEBAQEBAQEBAQEBAQEBAQEBAQEEIONdsO0P0lY02DYpRWTUx+Oa7ZGUvxn6yeX+5Zp8OBKg6vLP8us7ecz6R+sulK+asLfO3uZKL2bnjOzLFQlNLFVXD+ExwcA4jXnqeSrP5cb12pE+dubT73Xv7/wTE10DxDWbbxtmQENxeUkNrHZAdYmSOJDXH4/JPrx1W2tH91eLV9+x7o4+3spLV4Un1rddr2VmSyR+bPJMlGQfvNB33SBts8W+KlRi+npbFfvt39fSf1KX+jtFodJZKHtDmnVrgHNI5EEagryV6TS01nyX1eY3Q+QAEkgAcyToB81mlbTPEbtp2ju1RkmIjfrFGb9gE+kxsmQlB8ZHahn5hXERrLV9qeiPhCJ/BjtG8/e3nyPW3OpWK72OiNO/PG2J5aXMikImY06HTgJNPkvTYLRbHWYnfhS5a9N5hvi6uaUBBCAglAQEBAQEBAQEBAQEBAQEBAQa55Q8o+ni7csWu+dGIIdOe+mcImH5F4PyWJnaNxxvdBrzDDJuhqcPBODoa9KtHvL9lvc4u1bqqieY6p5/q+2Z4iPzd3vXkZM2GMxW3QyRl9DB45+4LagJAtWpQRoX8TxPXquF46Zmd43872559Ij3Mxz+iLD4gx8LzaZT3sde5Rvv3lrFSyHZguQyEklm1p1K2pE79Ubb94mva0R3iYJ9P3DAyDXzsmjm0M9mCeKcacDlMcdpsvgXxa/Fd6TFJiY7RMT/AMbeXwlrPP79F/2BvGWhG0+tXc6AgnU7LdCz/I5qpfFsPRqJmPPldaG/Vi+xYW8PWnkMk7DNroBHK9z4W6d0ZOz+ij49Zkx06ace/wA/vSJwVtO8sd9m2CY6tFkcbDsiWaVkUZHe1jASR+S7xTFaItlyTM+kctN7xxSuy68kkkou5hkskcjyKEznQtLYw4slaQASeOjG8V6XQzX6GIrG0e9R6uJjLO7p6mIyEEoIQSgICAgICAgICAgICAgICAgICDS/Kof2Wm32X5jHNcOhbvgdD8wFzzfy7fZLNe8ONTvO4kOvE47JvJ67UuTEcjv8KgT9b41+UOvktZNt000ce8b5xkpq7xXk3E00NOk11eo2T2Q493euUxHTEz5V357bzPM7M+bCvtmELxZbI2T6IyW22wdqy2rvm+ZiY+9tcBqt8fRv7Hbqjt23252Ynfblms/e/S5/SvpfiOJ+t/XTVa/0f8f/AKZ8/wB+ifJ6CyORvvQ0pfm6uB/RoULxqN5rP2rPwvtaG2Fyo9lvs17M7p8pa5l204Nb+zQl8dYeJdwadfFx+CttL11x7xNa++eZRM0Vm+0xM+7ybN5GauzYy0grsqtD6VcQxkODSyN7zxA01+savQ6X+VEzbf3qHVT/ABZ42dRUlHEBAQSgICAgICAgICAgICAgICAgICDUPKtE84qaWMbT6cte8B3iCZj3f5Q5a3r1VmGY4lySaCMPfG9wEAtW6UrxybUyTRNWm/CJdBqqqLTtEx32ifjXiY+512ZFau+YS72tJaLTEzJ06z93ep34G7Ed2vxGrXMAPDmuOS8V22tt/bM9pif6Z+yW0Q+rVeNkbpJK9uvSMsc1qfIuD8llpYzrDUjZrrs7QHctcd5mduqJt5RX6tY85mWZj9yw7TZWbwyDW1DFPLMAdR9LZIiOKAd5ZH+SkV2nbbtO3/rXvPxlrP7+K27NwtY+3sHWNk0dSM9HNrQsiJHhtByrfEr79Me7f75XPhlNqTK4kla0auIaBzLiAB81W1pNp2iFpMxXvLWb9+GZ79m1assH9nojSNug47UrR/VyuMGG9KxHTET6z3+5X5b1mZnqmY9I/V0jyM48Q4sTCMx+fWZrYY46uERdsx6nXj6DGn5r0NI6axEvPXt1WmW+aLZohBKCEEoCAgICAgICAgICAgICAgICAg8rUDJWPjkG0yRjo3tPJzXDQj8ig4Ncxb6kktWWJ1l9GA1LVYD6zIYRziYbMQ9qSM8PkVVainRfvtEzvE+lvSfdLtWd4fbK+0yKZ8VnIRMYGVc3iJNm+IByisxgguI5deXJRLW2maxMVnzrb6u/rDeI+Pvh6RwPc7f161zfRg/6X7QP2IqLdOL4ojzd8h8Vr1RHs3tG39tO8/bLP2fNWvkawQurbUjWySOx5mGk2SyEg0kyMg5iJgJ0PwUn16+PX/bH9se+THSb2itV9jara0McLTqI2gFx5vdzc4+JOpVHqMk5ck3l6rBhjHSKwrstSrAPnmaZH+xvBJZYx+mjdmIcOfgpWmzZbTGOvb3cfNxz4cdYm9lJWinyViChFJYL7MjWOIdFXZBCOMkm5j1OgaD6x5kK8wYI6uraPx+al1Oo2rtE/k/SFKqyCKOGJoZHDG2KNo5NY0aAfkFPVb3QEBAQEBAQEBAQEBAQEBAQEBAQEBAQQg17tb2XZkGxyRyGtfrEuq3GjUxnqx49uM9Wrnkx1yVmto4lmJmOYcm7SRy4x7pbmOu0JnH07+EsjzGwffcx3otP4hqq/wD0OSI6d4tX0tHMfF1+kiVR5+LWj3ONoAgsfl8nHLCw9HebQ+i8/ErnNIxcRG3/AI1/OUnHp7ZNpmY+Ms2vfpQvdLYvxT2ntDXzOkZ6LRyjjY3gxg90KFlx6jNHTSm1f33W+n/02m5m+8s6HLMmOlaG1aJ5eb1J5Br+LZ0/Vc6eF57d42db+Kaevad3ze7F5/KuYI6zaFcDi67KGvcTzJjjJ1GmmgIVzo9DGCPa5lTazxCc07V4h0Hyc+TyLCbyV83nVyZojM+6ETYogdd3G3XgCdCT10CsNldMzPdu6MCAEEhAQEBAQEBAQEBAQEBAQEBAQEBAQEEIPG39nJ+B39EH5S7Xf6yf8T/VZ8mXTvJt6rVqOxxeq38IWYYfQQEBB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9472" name="AutoShape 16" descr="data:image/jpeg;base64,/9j/4AAQSkZJRgABAQAAAQABAAD/2wCEAAkGBxISEhQSEhQUFRUXFRcUFRUUFRQXFhUUGBUWFxQWFxgaHCggGBolHBUVIzEhJSkrLi4uFx8zODMsNygtLisBCgoKDg0OGxAQGywkHiYvNTAvNCwsLywsLywsNCwsLCwsLC8sLCwsLCwsLCwsLCwsLCwsLCwsLCwsLCwsLCwsLP/AABEIALcBEwMBIgACEQEDEQH/xAAcAAEAAgMBAQEAAAAAAAAAAAAABQYBAwQHAgj/xABFEAABAwIEAgcEBQoEBwEAAAABAAIDBBEFEiExQVEGEyIyYXGRQlKBwRQjobHRBxUzQ2JygpKy8FNjwuEWJHOio9Lxs//EABoBAQADAQEBAAAAAAAAAAAAAAABAgQDBQb/xAAvEQACAQIEBAQGAgMAAAAAAAAAAQIDEQQSITEFE0FRFCKRwTJxsdHw8WGhFUJS/9oADAMBAAIRAxEAPwD3FERAEREAREQBERAEREAREQBERAEREAREQBERAEREAREQBERAEREAREQBERAEREAREQBERAEREAREQBERAEWEQGUWEQBERAEREAREQBERAEREBlFhEBlFhEBlERAEREAREQBERAEREAREQBERAEWEQBERAEREAREQBERAERc2IV8cLS+RwAUNpK7JSb0R0rXLUNb3nAeZXnGO9P3k5IBYcyq/LXTym73u18V51biVOHw6mmGFk9z1Or6S00e7x8Fwv6ZwcLledz0gy3J4rvhjia0EkbLzqnF6lvKjRHBx6lwPTRnBpWodN25rZCoGjgY4XGq1PjY2XXQLMuL122r/ANF3hYFuj6XRndpXXF0lgO5t5qnudCbAEXW+ow9uQ+SmPGq0bZvoQ8JB7F2psVhk7rwV2NcDsV5fhFCcpsePNSMdRPGey46LbHjcVK0kcXg9NGegIqXSdK3tdlkbfxVlocWil7rteRXp0MbRq/C9TNOjOO53rKwi1nIyiwsoAiIgCIiAIiIAsLKwgCIuLEcXggF5ZGt8yL+ihtLVkpX2O1FSqz8ocWvURvlPO1m+pUY/pvVPFwIo/M3P97LPPF0o9ToqE2ekIvMf+Iqp36138DF8T4tVW0km9AuP+QhfRMv4d9z1FF5rHi9SBfPKPMBdEfSWob+s/mYUXEKfVMeGfdHoSKkU/TOQOAc2N4Puus70U7R9JoH2DiYz+2NPXZd4YqlLqUdGa6EvLIGtLjsBdeRdIMTkqpXEnsA2A4L1LFnB0D8pBu3QheM1s2R/V93XVefxSpLSEdtzThIrWTPmsYIwDZaaeudI8WsAt+NGzPgofD4QHggkk78l5NOKlTcnubJO0rIsGIPsxV/84EO2LmjfZT2JNuyyiYcJcG3B3TDuCj5iaibehbcDxBrmC2i1YtLdxtqVHYdHkbYla5HkyaOssqppVG0XaeVG7Ci4PbnZx01urnN+jP7qqNOCHAl2ysj65pjOvBcsS80k0RGLSK26v6s2a6xLuKtGDSuey7rFU6bC3Ou/cXO26s3RVpEdjf47q+LjDl3W5zg3fU6pI2GU3sF8SUjmm7D6KKxyYCYAkgcx5qR6PSA5rPzC6zuMoQU0y903YnujmPlzuql32BVpXnT2C5c3vA3V9oJc0bHcwF9TwjGSrRcJbo87FUlF3R0IiL2TIZREQBERAERYKAL5lkDQXOIAAuSeAX0qJ+USvc98dGx2UOaZJXco27rnVqcuOYtCOZ2I7pN08lkzx0VmsbpJUP0aOduZVXpaB8xz9qUn9bOSG/wtUpQYc2XL2fqwAY47aBt+y9/N7rE67DVWynog2xOp4cvIBeXKcqm5silHYr1JgJdbO5zvLsM/EqXpMEjj0DWjyHzKYvjsVO0ucRpoeQPu+J8Aq5Q9IqirJMTerhb3ppDZoGuw4nwVMqRNy3tpmDc2+IQRxDiPVefYvjZa9whkc4NDTmcBqS7Ww5LVhmOyP0c45rHlr2PxXGdVR2V0SonpDKdh2IPxC+X0QVSNa+x2vruBzP8Ast9Bijg0dotNht2m7e6fkVRYmDWqsTkZK1WFMOrmjwuPmFwy4e5vceW8g7tNKkaTGLvEclg5wLmEdyRo3LTwI4tOy65IrglgB5sOzvwK7ZVLVFU7FdZi74SI5LxhxsNbxOPn7JXJ0gwkve2eNuYC2dvFv7Q5jxUjVxMc2xGeNw0B32JLf3rBxB5tIUZhFa+CSSnLi7I3rYXe9FbMW+RYT8QocXa3QspanJiLGkAO2XOXMZ3QtGLYpEamWnld1b2Ps2Tdj2kAtzAd02I12XbDgr3AHQg7Fpu0+RCzrBzXlZplO3mscNbXEhfDKp1lPx9H77hdsWAeC7xwOlji6+pUxI7xWkOfmvqry3AfBZ/MXgrrBWKusUzrn+KzLiDw0/3yVwdgXguSo6Pgi1lR4ItzyKwXHC1lnahWXC8ZjOmgUE7o/lGi5JcPkZssWI4dmvZF41lYmMYojOS5hv4fFd3RKlMcZDhYqr4diEkTjurLh+PgghyxV4VY0+Xui8crdzXHUWqC3g7T4r0vDmZY2DwXn2H04zdc7XX6scSfe8grrgtHI273vLgRo3gF9HwvDZFzO6RgxM7+UlURF65kMoiIAiIgCwsrCALzn8oVMTJPIzV30VzLDe4LZPtaH/yr0Zef9Oax0FU2RouCxuZp2cAT9q5VqeeFisqypeZ7GcIy2zDZxaR+6YmZfhYNUhK91nFveDXZf3rHL8lD4NURGM9UbxD2fbh1vlcNTlBvlcNOB2BUwycW1IsRcHgfEf35LzmrOzNkJKcVKLujzGtgEzw6XMYYqaKbKNHSOfbPfleQuzHhZQmJdJJalzWWEcTBZkUYysHjbiV6rimANk7UbjG4FxBFtC7vgtIILXa5mkEE62B7SpmIdDJGkuEX8VORlPnFI4ZPhIfJVa3JU7blew5wdm8NF3hlnNcLDKb+eiwzB3xl2rrnYOhnGuo1LWObw5rgOD1jj37a6EdbqLcur0WV4eUpO2x18RTS3LnBjLCwiRo7p1A42XXhcMcsEbmnXIOPG3EKs4Tgc2U53OeTwDH3tbhnDAfVT2DdHpY2hrSWkC2c6uHDRliGuHiHjyWR4Cbuou2p058Hruc9dmMtFAzWRs4qn2/VU7W2Jdyzk2A4q50oIGpAta+ugs1t7/ynXxBXHh+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ZXzRQXBP7bvse78VyVRpGupwyjOSsrX7HutDiVJN+imid4BwvwOx14j1Uh9EC/PjqYjSwJtw8AwfJdEOJ1EXcllZ5PeBvIdr25K6rd0Yp8H/5l6o94dRjktT6Acl5FhHTjEGho68v7I/SNa7XIw72B3J4q1t/KS5gb1kAdfi19jtyLfmpdemnZnnVsJUpb2ZaZMOHJcNRhg5L6wrprS1A0bK08jGXf0Zl1VuNQN2JceTR+9ueHdPirLLP4TO7rcrdZgYPDVcMOCsjdeQ5jwjG38Z4eS7cSxaSRpDewCWizdyHDid9z4LdTUdspd6fBT4SMneaHNa0RuoGF7i48LADgNNgOAV7px2W+QVHgm+syDTtan4CwCvMPdHkFrSscZH2iIpKmUREAREQGCiFEAXnv5TWduM82EehXoSoX5UR2Yj4OH3IZsXHNSaPNXSvje17HFrs2habHn6aKfw3pe4WErd7XewAXOoBLNr6Alw5bKv1jrZSdgbk8AMrlrewG1ue/wAHW+9cpwjLc8CjjatB+V/Y9IoMbhksGOBvbQXOhPuauGhaSSAO1xXdBiMbgS17SBvlcNOyJDe57OhBII2+K8hqYbC/JzT6PjI/oXUMRlDbOdnGW1pAH6ZACAXAkaB21tyuDoLoexS4ypJOcfT89z1d0uttL66EcB2T7PMgeiBpHBu/7PPL/fzXmLMXu/M5rg4B7A5krwbPku7R+cbwxnQDZdLukjeyc8w1c6xZE/UvbUnUFnEEKnJZtp8Rw8uvrc9Fc4/scN3HicvuHiuKprBoHTRtDi1oDbl3bzBoGtjfIeGtuGqppxxuv1o0dnOaJw7tQJz3XO96y0TYgwlh62Lsvjcbtn2ikkzex/mhOX8/Q6rGUWtJR9fuWubFYWszZnv0J07N/q+tGuhGmlxzUTX4y8ZhG1rLZ9bXNx14uL6Anq2nb4qLOIQBga+ZlrBhysm9zqD7HMrbFiVPreVly52uSb2pHAexzcfVMqWyZbxNLfOvVHGWPknkLiSbNuXEk262UjfhYLfLFlZJbkSPHs/ivg10Ikc5srCHCJuomFgHyAn9H4//ABaPpkOWS85Oc5mjJIcoc2wAuBpdrtFKT7F44qgv916lDrbl8hO5JvfyWuNj2jsjQ66d5XvCvyd/SWslbVANmDXN+pNwHtkcL/WD/Cd6hSlJ+TyEMa508rrgd1jGb05nG5dwFvtXRwn0R6UMTQsrysVnC5Lxtvoba+am8CwwuZI4kEAZxlNw0OqMjjKN2gNzHT9kqb/4MpI2yG0ryxkjhnktctgilFwwN0vJb4KQwmjiZ1jGRtDeulhIOZ2aNlZDG1rs5N+y4381SOGlfU64viylTUKTafVh1LRE/RBAJJM1jM1hJDSbBwDJC462sQR8djV8V6N1ccjo2xPc3Lu4sblu0Gxe4hrrZhe3NXuKZ2cAE2sywboN6ywsPBrR8AvmHD5D7J2A10/VUg4/9N/8q6+Hvuzz6PEKtF3i7/PUpuFdH7NBfIwZWkdgOebtEodvlG9PINzsOCmm4JACA5hkIPtuIHeA7rbeOhJUhg2G54g4mwcZNhrrJVg//vf+FSYpAJHXFxYEE+8XPJ+8IsLSTu1dnOtjKtZ3k/QrlQw5Y2MAaC8ANYA1pdkJ2Fhe7T6qQNCQLn3hYeBkf8nrfi7gHU+wHXXPAACCY/JcLukTHyMjpgZ+2GyOZfq426gnrO6SDbQG+60JJKyM19TsrImtYANO3GL+Ae3c+QWaTEetktGM0QBvJwLriwZ7w3uVrxuUNiva4DgSLXvbW32LlwCmeXdc8kgghtwWdnTRrPZbobcVBJKULCZXOIs0O7J5nirzTd0eSpVG/M9rB7xJ9VdYNggZtREUlTKIiAIiIDCwSslc8z1JVs+Z6iyofT+XM1l+ZVsqpFTumcRdFmG7Tf4cVPQy4i7puxQK5gLct/C/np81HRyOu0R5i0OtYWs0E2cHA62GpBHkuyaQEfEfeFzmgykGN5bY906i17lo4gLmfPwkkmp93a+x0Vp+rf4NJ9BdfcU7H5gCDYkOHI6jUL4qRdjxzafuKj4o82Ysu1wd3n2yPz2zMNtbXOnmFU506cZQ1dre9iTZFz3uT/3Ej71yVUIBiA2Li34dU8fJMHvkOrSMxsGuLg0WHZudd76cLr7r/wBWeUg/pcPmnUlJxquN+/0MyU9767gjbm1o/wBK1mG9/wCIepafkuWmxN2RrpQ0B7bteLht/ddfunx2XRh9X1gdo27XWJYczToDcG3ilmi8qdWmm30/RqrobMJ8fvla5bjTn7b/APkz/cmJfo3fA/aFzNxTtOzsLWh5Znvdtwbdr3VGpaCqTp3j3fsbhFrb90+j3OT6PbjwH2Fx+a+Yau8hYWgGxIcHB12g21ttuul2xUFZOcXZnqX5O6HNQUUmbaGI2t7jZW7+PWfYpaXDGs6hgJILww7bNpJY/hoB6qg9DK7ExBAKTI+KKhik6iRga2Zxlla9rJt2PytFr3G1wFPQdNzNV08UNi2Q5JqaSCZlTTkMe5z3PPYygtAI8dCtJ9UWl2GxHNcE5gQ65Oocxkbh/KxqjOjkLS2YkAn6XU2uBp/zBP3tB+AU65UBlW8fVsrWUhkrK1oBgbLJIW1Mly3MbMAA1JBGqgFyqYwXM1ALXF+XiRlczbld41X2SvO8Iq4JKqnndJic5c4xw1MsbYqa72l1gGtYS1wbyI0C9CJQkqWG46IoYo2QVE0ha52WGMltjI+2aRxDG8eN124PPVvfK6pjjjYS0xRh4fIwWs4SFoy7i41O5HBVQ01ZMyJkYqRH1DDC+GZkMLZHF5dJMb535SW2YNCB4qc6LdH3Uz5JJBE172MYWxGRwOUvJke+TtPe4uOvABAdPSNpd1TRGJbvk+rcQA//AJeYZSToAbqPfS1UvVMfBBHGyVkg6uZxLQw37uQA6afFS1e766DzkP8A4yPmvmrrmi1jexubbbE7+ihko21m8d/8Qf0uK1VdaL9k8LX/AAUZXVpc5g8dAP3T+KncCwNzyHyiw4N+ZVS53dFaEgdY4anYcgrZG1a6aANC3qSrYREQgyiIgCIiA+HrkmXY9c0jVZFGRdQFFVcdwQdlOzRqPniUnKSPKuk2AuizSRglm5A3b/soMTG1vL8fkvXqmnVWxfovHJdzPq3eA7JNiNR8eCpKJ5eIwV9YFRMoIOvD5D8R6rljoY5GscQQS1pu0kXIAsTbQkaei767BJ4jqwuF+8zUWuz4jZRdDIQ1mvBo+yIfj6rnqjBy5007XTOyjp8mbtFxJBJda98oA2A4WWK86N/6jPtcB81qFQRc7m1/Rrj/AKV81812gf5jD6Sxg/enUpGMnVTZz07Jo2NLs0gIIew2c9pubFpPeG2hW/Ci6zg4OAB7JexrHHTW4Gm/FdQnB08vtJA/pK+GTA3N9NLeWQH8SobLzqympXirv+Pz9bmvFP0T/wB0rTJI4ZminJaSSSHR2dfckE8V9Yo8dTJqO47+m/zC6TIOY9fX7whEXlgtL6vv/HZo4MOY4OdeBsbTsRkv5Gx14ld7lrMvatcWsfW4FvtQyDmP7Nvv0UNkVG5yzW+vvcsfR/BqqSko5WxT1EP0VrGsgrTSuikEspe7KSGvzAt1vfs+SnMFoa1lTAWRYjEzOev+l1sVRCYsjtA3MXZ82SxClPyZVbBhlIwntZNtfallDfUsf6KWqsVYTC9jiW58xtcZmGlmkbpx0ANjxAWk+ruShVFwvo/9ID5mzzQPbU18JMXV9qN1bI4tOdrratGoVlqMaaA+zScrXu1Nr5WRPt6Sj0Kg+j9cWMkaANa2p1P7eIvYfscUBuw7orS0roSDPI5hyQmaZ8gjtG7usJDG9lrgLN0up5zgFW6zEHuja4u1DM4tpZxpJySLeNl8VdR2tTe0n3VMX/qgNvRyvY2jp7nXqWEgeLGu/wBQ9VibELOc5vEBuv7PWa+qiMApZTTwNyOBEMYOYZbWhgBGuu7XD4KYhwN7u+74N+PE+agkh66tJljub9638zPxXVQ4dLIBplFhqd+7bZWSiwNjSCG68zqfVTtJh1t1DJREYPgDGWda55nf/ZWaCCy2RxALYoAREQBAiygCIiAIiIDBWtzVtWLKSGjkkjXJLCpQsWp8Sm5RohJadcU1KrE+Bc8lMpObiVeWkUXWYHFJ342k87WPqNeCub6Rc8lEoKOCejPOavofGe457fA2cNnDz9s8eCiq7ohN7D2O87t9qM+PuFepvofBaX0CjKji8NC97HlLuj9S03yXFxs5vvvPE8nBcf5oqGhoMT9AL2F/1TgdvGy9ddQeC+Dh/gq5Ecng4a7njVdQzdXJ9VJctdpkf/hN8OYX1LTSa/Vv7r/Yd/l+C9i/N6fm5MhPhFZK+x486ll4Rybu9h3+K08lkYfOdope8P1b/wDGJ5cl7D+bitrMO8EyBYOPcrXQOCSOmp2vY5rmshzBzSCMs9WXA+Qew/xBSkFJJ1cbcti1rAQSNxRyQn/ucAp+GhsuplGuh6SK2+gkdn2GYPG50zRQM284neoXxQYG5l7vveWSXRttX1LqgDc7EgeNuCtraLwW5lChJWI8EZYNILgAG6k7BhZw/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9474" name="Picture 18" descr="PROFI SCHNEIDER MASSBAND 200cm"/>
          <p:cNvPicPr>
            <a:picLocks noChangeAspect="1" noChangeArrowheads="1"/>
          </p:cNvPicPr>
          <p:nvPr/>
        </p:nvPicPr>
        <p:blipFill>
          <a:blip r:embed="rId6" cstate="print"/>
          <a:srcRect/>
          <a:stretch>
            <a:fillRect/>
          </a:stretch>
        </p:blipFill>
        <p:spPr bwMode="auto">
          <a:xfrm>
            <a:off x="5292080" y="4077072"/>
            <a:ext cx="1428750" cy="1476375"/>
          </a:xfrm>
          <a:prstGeom prst="rect">
            <a:avLst/>
          </a:prstGeom>
          <a:noFill/>
        </p:spPr>
      </p:pic>
      <p:sp>
        <p:nvSpPr>
          <p:cNvPr id="15" name="Rechteck 14"/>
          <p:cNvSpPr/>
          <p:nvPr/>
        </p:nvSpPr>
        <p:spPr>
          <a:xfrm>
            <a:off x="6118893" y="5301208"/>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linds(horizontal)">
                                      <p:cBhvr>
                                        <p:cTn id="7" dur="500"/>
                                        <p:tgtEl>
                                          <p:spTgt spid="19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blinds(horizontal)">
                                      <p:cBhvr>
                                        <p:cTn id="12" dur="500"/>
                                        <p:tgtEl>
                                          <p:spTgt spid="194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74"/>
                                        </p:tgtEl>
                                        <p:attrNameLst>
                                          <p:attrName>style.visibility</p:attrName>
                                        </p:attrNameLst>
                                      </p:cBhvr>
                                      <p:to>
                                        <p:strVal val="visible"/>
                                      </p:to>
                                    </p:set>
                                    <p:animEffect transition="in" filter="blinds(horizontal)">
                                      <p:cBhvr>
                                        <p:cTn id="17"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04056" y="260648"/>
            <a:ext cx="7772400" cy="1143000"/>
          </a:xfrm>
        </p:spPr>
        <p:txBody>
          <a:bodyPr/>
          <a:lstStyle/>
          <a:p>
            <a:r>
              <a:rPr lang="de-DE" sz="3600" dirty="0" smtClean="0">
                <a:solidFill>
                  <a:srgbClr val="080808"/>
                </a:solidFill>
                <a:latin typeface="Verdana" pitchFamily="34" charset="0"/>
              </a:rPr>
              <a:t>Aufgaben differenzieren</a:t>
            </a:r>
            <a:endParaRPr lang="de-DE" sz="2000" dirty="0" smtClean="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rot="16200000">
            <a:off x="5693359" y="3100890"/>
            <a:ext cx="6399402" cy="430887"/>
          </a:xfrm>
          <a:prstGeom prst="rect">
            <a:avLst/>
          </a:prstGeom>
          <a:noFill/>
        </p:spPr>
        <p:txBody>
          <a:bodyPr wrap="square" rtlCol="0">
            <a:spAutoFit/>
          </a:bodyPr>
          <a:lstStyle/>
          <a:p>
            <a:r>
              <a:rPr lang="de-DE" sz="1050" dirty="0" smtClean="0">
                <a:latin typeface="Verdana" pitchFamily="34" charset="0"/>
                <a:ea typeface="Verdana" pitchFamily="34" charset="0"/>
                <a:cs typeface="Verdana" pitchFamily="34" charset="0"/>
              </a:rPr>
              <a:t>Verändert nach: Stephan </a:t>
            </a:r>
            <a:r>
              <a:rPr lang="de-DE" sz="1050" dirty="0" err="1" smtClean="0">
                <a:latin typeface="Verdana" pitchFamily="34" charset="0"/>
                <a:ea typeface="Verdana" pitchFamily="34" charset="0"/>
                <a:cs typeface="Verdana" pitchFamily="34" charset="0"/>
              </a:rPr>
              <a:t>Hußmann</a:t>
            </a:r>
            <a:r>
              <a:rPr lang="de-DE" sz="1050" dirty="0" smtClean="0">
                <a:latin typeface="Verdana" pitchFamily="34" charset="0"/>
                <a:ea typeface="Verdana" pitchFamily="34" charset="0"/>
                <a:cs typeface="Verdana" pitchFamily="34" charset="0"/>
              </a:rPr>
              <a:t> / Susanne Prediger: Mit </a:t>
            </a:r>
            <a:r>
              <a:rPr lang="de-DE" sz="1050" dirty="0">
                <a:latin typeface="Verdana" pitchFamily="34" charset="0"/>
                <a:ea typeface="Verdana" pitchFamily="34" charset="0"/>
                <a:cs typeface="Verdana" pitchFamily="34" charset="0"/>
              </a:rPr>
              <a:t>Unterschieden rechnen – </a:t>
            </a:r>
            <a:endParaRPr lang="de-DE" sz="1050" dirty="0" smtClean="0">
              <a:latin typeface="Verdana" pitchFamily="34" charset="0"/>
              <a:ea typeface="Verdana" pitchFamily="34" charset="0"/>
              <a:cs typeface="Verdana" pitchFamily="34" charset="0"/>
            </a:endParaRPr>
          </a:p>
          <a:p>
            <a:r>
              <a:rPr lang="de-DE" sz="1050" dirty="0" smtClean="0">
                <a:latin typeface="Verdana" pitchFamily="34" charset="0"/>
                <a:ea typeface="Verdana" pitchFamily="34" charset="0"/>
                <a:cs typeface="Verdana" pitchFamily="34" charset="0"/>
              </a:rPr>
              <a:t>Differenzieren </a:t>
            </a:r>
            <a:r>
              <a:rPr lang="de-DE" sz="1050" dirty="0">
                <a:latin typeface="Verdana" pitchFamily="34" charset="0"/>
                <a:ea typeface="Verdana" pitchFamily="34" charset="0"/>
                <a:cs typeface="Verdana" pitchFamily="34" charset="0"/>
              </a:rPr>
              <a:t>und </a:t>
            </a:r>
            <a:r>
              <a:rPr lang="de-DE" sz="1050" dirty="0" smtClean="0">
                <a:latin typeface="Verdana" pitchFamily="34" charset="0"/>
                <a:ea typeface="Verdana" pitchFamily="34" charset="0"/>
                <a:cs typeface="Verdana" pitchFamily="34" charset="0"/>
              </a:rPr>
              <a:t>Individualisieren. In: </a:t>
            </a:r>
            <a:r>
              <a:rPr lang="de-DE" sz="1050" dirty="0">
                <a:latin typeface="Verdana" pitchFamily="34" charset="0"/>
                <a:ea typeface="Verdana" pitchFamily="34" charset="0"/>
                <a:cs typeface="Verdana" pitchFamily="34" charset="0"/>
              </a:rPr>
              <a:t>Praxis der </a:t>
            </a:r>
            <a:r>
              <a:rPr lang="de-DE" sz="1050" dirty="0" smtClean="0">
                <a:latin typeface="Verdana" pitchFamily="34" charset="0"/>
                <a:ea typeface="Verdana" pitchFamily="34" charset="0"/>
                <a:cs typeface="Verdana" pitchFamily="34" charset="0"/>
              </a:rPr>
              <a:t>Mathematik </a:t>
            </a:r>
            <a:r>
              <a:rPr lang="de-DE" sz="1050" dirty="0">
                <a:latin typeface="Verdana" pitchFamily="34" charset="0"/>
                <a:ea typeface="Verdana" pitchFamily="34" charset="0"/>
                <a:cs typeface="Verdana" pitchFamily="34" charset="0"/>
              </a:rPr>
              <a:t>in der Schule 49 (2007) </a:t>
            </a:r>
            <a:r>
              <a:rPr lang="de-DE" sz="1050" dirty="0" smtClean="0">
                <a:latin typeface="Verdana" pitchFamily="34" charset="0"/>
                <a:ea typeface="Verdana" pitchFamily="34" charset="0"/>
                <a:cs typeface="Verdana" pitchFamily="34" charset="0"/>
              </a:rPr>
              <a:t>17</a:t>
            </a:r>
            <a:endParaRPr lang="de-DE" sz="1050" dirty="0">
              <a:latin typeface="Verdana" pitchFamily="34" charset="0"/>
              <a:ea typeface="Verdana" pitchFamily="34" charset="0"/>
              <a:cs typeface="Verdana" pitchFamily="34" charset="0"/>
            </a:endParaRPr>
          </a:p>
        </p:txBody>
      </p:sp>
      <p:sp>
        <p:nvSpPr>
          <p:cNvPr id="7" name="Abgerundetes Rechteck 6"/>
          <p:cNvSpPr/>
          <p:nvPr/>
        </p:nvSpPr>
        <p:spPr>
          <a:xfrm>
            <a:off x="1187624" y="1772816"/>
            <a:ext cx="3168352" cy="936104"/>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latin typeface="Verdana" pitchFamily="34" charset="0"/>
                <a:ea typeface="Verdana" pitchFamily="34" charset="0"/>
                <a:cs typeface="Verdana" pitchFamily="34" charset="0"/>
              </a:rPr>
              <a:t>Auflösung der gleichen</a:t>
            </a:r>
          </a:p>
          <a:p>
            <a:pPr algn="ctr"/>
            <a:r>
              <a:rPr lang="de-DE" sz="1800" dirty="0" smtClean="0">
                <a:solidFill>
                  <a:schemeClr val="tx1"/>
                </a:solidFill>
                <a:latin typeface="Verdana" pitchFamily="34" charset="0"/>
                <a:ea typeface="Verdana" pitchFamily="34" charset="0"/>
                <a:cs typeface="Verdana" pitchFamily="34" charset="0"/>
              </a:rPr>
              <a:t>Zugangsweisen</a:t>
            </a:r>
            <a:endParaRPr lang="de-DE" dirty="0">
              <a:solidFill>
                <a:schemeClr val="tx1"/>
              </a:solidFill>
              <a:latin typeface="Verdana" pitchFamily="34" charset="0"/>
              <a:ea typeface="Verdana" pitchFamily="34" charset="0"/>
              <a:cs typeface="Verdana" pitchFamily="34" charset="0"/>
            </a:endParaRPr>
          </a:p>
        </p:txBody>
      </p:sp>
      <p:sp>
        <p:nvSpPr>
          <p:cNvPr id="8" name="Abgerundetes Rechteck 7"/>
          <p:cNvSpPr/>
          <p:nvPr/>
        </p:nvSpPr>
        <p:spPr>
          <a:xfrm>
            <a:off x="4716016" y="3140968"/>
            <a:ext cx="3168352" cy="936104"/>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800" dirty="0" smtClean="0">
                <a:solidFill>
                  <a:srgbClr val="000000"/>
                </a:solidFill>
                <a:latin typeface="Verdana" pitchFamily="34" charset="0"/>
                <a:ea typeface="Verdana" pitchFamily="34" charset="0"/>
                <a:cs typeface="Verdana" pitchFamily="34" charset="0"/>
              </a:rPr>
              <a:t>Auflösung der gleichen</a:t>
            </a:r>
          </a:p>
          <a:p>
            <a:pPr lvl="0" algn="ctr"/>
            <a:r>
              <a:rPr lang="de-DE" sz="1800" dirty="0" smtClean="0">
                <a:solidFill>
                  <a:srgbClr val="000000"/>
                </a:solidFill>
                <a:latin typeface="Verdana" pitchFamily="34" charset="0"/>
                <a:ea typeface="Verdana" pitchFamily="34" charset="0"/>
                <a:cs typeface="Verdana" pitchFamily="34" charset="0"/>
              </a:rPr>
              <a:t>Lerninhalte und -ziele</a:t>
            </a:r>
            <a:endParaRPr lang="de-DE" dirty="0">
              <a:solidFill>
                <a:srgbClr val="000000"/>
              </a:solidFill>
              <a:latin typeface="Verdana" pitchFamily="34" charset="0"/>
              <a:ea typeface="Verdana" pitchFamily="34" charset="0"/>
              <a:cs typeface="Verdana" pitchFamily="34" charset="0"/>
            </a:endParaRPr>
          </a:p>
        </p:txBody>
      </p:sp>
      <p:sp>
        <p:nvSpPr>
          <p:cNvPr id="11" name="Abgerundetes Rechteck 10"/>
          <p:cNvSpPr/>
          <p:nvPr/>
        </p:nvSpPr>
        <p:spPr>
          <a:xfrm>
            <a:off x="1187624" y="3140968"/>
            <a:ext cx="3168352" cy="936104"/>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800" dirty="0" smtClean="0">
                <a:solidFill>
                  <a:srgbClr val="000000"/>
                </a:solidFill>
                <a:latin typeface="Verdana" pitchFamily="34" charset="0"/>
                <a:ea typeface="Verdana" pitchFamily="34" charset="0"/>
                <a:cs typeface="Verdana" pitchFamily="34" charset="0"/>
              </a:rPr>
              <a:t>Auflösung des gleichen</a:t>
            </a:r>
          </a:p>
          <a:p>
            <a:pPr lvl="0" algn="ctr"/>
            <a:r>
              <a:rPr lang="de-DE" sz="1800" dirty="0" smtClean="0">
                <a:solidFill>
                  <a:srgbClr val="000000"/>
                </a:solidFill>
                <a:latin typeface="Verdana" pitchFamily="34" charset="0"/>
                <a:ea typeface="Verdana" pitchFamily="34" charset="0"/>
                <a:cs typeface="Verdana" pitchFamily="34" charset="0"/>
              </a:rPr>
              <a:t>Tempos</a:t>
            </a:r>
            <a:endParaRPr lang="de-DE" dirty="0">
              <a:solidFill>
                <a:srgbClr val="000000"/>
              </a:solidFill>
              <a:latin typeface="Verdana" pitchFamily="34" charset="0"/>
              <a:ea typeface="Verdana" pitchFamily="34" charset="0"/>
              <a:cs typeface="Verdana" pitchFamily="34" charset="0"/>
            </a:endParaRPr>
          </a:p>
        </p:txBody>
      </p:sp>
      <p:sp>
        <p:nvSpPr>
          <p:cNvPr id="12" name="Abgerundetes Rechteck 11"/>
          <p:cNvSpPr/>
          <p:nvPr/>
        </p:nvSpPr>
        <p:spPr>
          <a:xfrm>
            <a:off x="4716016" y="1772816"/>
            <a:ext cx="3168352" cy="936104"/>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800" dirty="0" smtClean="0">
                <a:solidFill>
                  <a:srgbClr val="000000"/>
                </a:solidFill>
                <a:latin typeface="Verdana" pitchFamily="34" charset="0"/>
                <a:ea typeface="Verdana" pitchFamily="34" charset="0"/>
                <a:cs typeface="Verdana" pitchFamily="34" charset="0"/>
              </a:rPr>
              <a:t>Auflösung des gleichen</a:t>
            </a:r>
          </a:p>
          <a:p>
            <a:pPr lvl="0" algn="ctr"/>
            <a:r>
              <a:rPr lang="de-DE" sz="1800" dirty="0" smtClean="0">
                <a:solidFill>
                  <a:srgbClr val="000000"/>
                </a:solidFill>
                <a:latin typeface="Verdana" pitchFamily="34" charset="0"/>
                <a:ea typeface="Verdana" pitchFamily="34" charset="0"/>
                <a:cs typeface="Verdana" pitchFamily="34" charset="0"/>
              </a:rPr>
              <a:t>Anspruchsniveaus</a:t>
            </a:r>
            <a:endParaRPr lang="de-DE" dirty="0">
              <a:solidFill>
                <a:srgbClr val="000000"/>
              </a:solidFill>
              <a:latin typeface="Verdana" pitchFamily="34" charset="0"/>
              <a:ea typeface="Verdana" pitchFamily="34" charset="0"/>
              <a:cs typeface="Verdana" pitchFamily="34" charset="0"/>
            </a:endParaRPr>
          </a:p>
        </p:txBody>
      </p:sp>
      <p:sp>
        <p:nvSpPr>
          <p:cNvPr id="13" name="Abgerundetes Rechteck 12"/>
          <p:cNvSpPr/>
          <p:nvPr/>
        </p:nvSpPr>
        <p:spPr>
          <a:xfrm>
            <a:off x="1187624" y="4581128"/>
            <a:ext cx="6696744" cy="936104"/>
          </a:xfrm>
          <a:prstGeom prst="roundRect">
            <a:avLst/>
          </a:prstGeom>
          <a:solidFill>
            <a:srgbClr val="EAEAF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800" dirty="0" smtClean="0">
                <a:solidFill>
                  <a:srgbClr val="000000"/>
                </a:solidFill>
                <a:latin typeface="Verdana" pitchFamily="34" charset="0"/>
                <a:ea typeface="Verdana" pitchFamily="34" charset="0"/>
                <a:cs typeface="Verdana" pitchFamily="34" charset="0"/>
              </a:rPr>
              <a:t>Verbindliche Anforderungen für alle </a:t>
            </a:r>
          </a:p>
          <a:p>
            <a:pPr lvl="0" algn="ctr"/>
            <a:r>
              <a:rPr lang="de-DE" sz="1800" dirty="0" smtClean="0">
                <a:solidFill>
                  <a:srgbClr val="000000"/>
                </a:solidFill>
                <a:latin typeface="Verdana" pitchFamily="34" charset="0"/>
                <a:ea typeface="Verdana" pitchFamily="34" charset="0"/>
                <a:cs typeface="Verdana" pitchFamily="34" charset="0"/>
              </a:rPr>
              <a:t>als gemeinsame Basis </a:t>
            </a:r>
            <a:endParaRPr lang="de-DE" dirty="0">
              <a:solidFill>
                <a:srgbClr val="000000"/>
              </a:solidFill>
              <a:latin typeface="Verdana" pitchFamily="34" charset="0"/>
              <a:ea typeface="Verdana" pitchFamily="34" charset="0"/>
              <a:cs typeface="Verdana" pitchFamily="34" charset="0"/>
            </a:endParaRPr>
          </a:p>
        </p:txBody>
      </p:sp>
      <p:sp>
        <p:nvSpPr>
          <p:cNvPr id="14" name="Richtungspfeil 13"/>
          <p:cNvSpPr/>
          <p:nvPr/>
        </p:nvSpPr>
        <p:spPr>
          <a:xfrm rot="1302504">
            <a:off x="268814" y="1416587"/>
            <a:ext cx="2016224" cy="682433"/>
          </a:xfrm>
          <a:prstGeom prst="homePlate">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latin typeface="Verdana" pitchFamily="34" charset="0"/>
                <a:ea typeface="Verdana" pitchFamily="34" charset="0"/>
                <a:cs typeface="Verdana" pitchFamily="34" charset="0"/>
              </a:rPr>
              <a:t>Methoden-</a:t>
            </a:r>
            <a:r>
              <a:rPr lang="de-DE" sz="1800" dirty="0" err="1" smtClean="0">
                <a:solidFill>
                  <a:schemeClr val="tx1"/>
                </a:solidFill>
                <a:latin typeface="Verdana" pitchFamily="34" charset="0"/>
                <a:ea typeface="Verdana" pitchFamily="34" charset="0"/>
                <a:cs typeface="Verdana" pitchFamily="34" charset="0"/>
              </a:rPr>
              <a:t>werkzeuge</a:t>
            </a:r>
            <a:endParaRPr lang="de-DE" sz="1800" dirty="0" smtClean="0">
              <a:solidFill>
                <a:schemeClr val="tx1"/>
              </a:solidFill>
              <a:latin typeface="Verdana" pitchFamily="34" charset="0"/>
              <a:ea typeface="Verdana" pitchFamily="34" charset="0"/>
              <a:cs typeface="Verdana" pitchFamily="34" charset="0"/>
            </a:endParaRPr>
          </a:p>
        </p:txBody>
      </p:sp>
      <p:sp>
        <p:nvSpPr>
          <p:cNvPr id="15" name="Richtungspfeil 14"/>
          <p:cNvSpPr/>
          <p:nvPr/>
        </p:nvSpPr>
        <p:spPr>
          <a:xfrm rot="19760887">
            <a:off x="283686" y="4172249"/>
            <a:ext cx="2016224" cy="678743"/>
          </a:xfrm>
          <a:prstGeom prst="homePlate">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smtClean="0">
                <a:solidFill>
                  <a:schemeClr val="tx1"/>
                </a:solidFill>
                <a:latin typeface="Verdana" pitchFamily="34" charset="0"/>
                <a:ea typeface="Verdana" pitchFamily="34" charset="0"/>
                <a:cs typeface="Verdana" pitchFamily="34" charset="0"/>
              </a:rPr>
              <a:t>Übungsmat</a:t>
            </a:r>
            <a:r>
              <a:rPr lang="de-DE" sz="1800" dirty="0" smtClean="0">
                <a:solidFill>
                  <a:schemeClr val="tx1"/>
                </a:solidFill>
                <a:latin typeface="Verdana" pitchFamily="34" charset="0"/>
                <a:ea typeface="Verdana" pitchFamily="34" charset="0"/>
                <a:cs typeface="Verdana" pitchFamily="34" charset="0"/>
              </a:rPr>
              <a:t>. „Wochenplan“</a:t>
            </a:r>
          </a:p>
        </p:txBody>
      </p:sp>
      <p:sp>
        <p:nvSpPr>
          <p:cNvPr id="16" name="Textfeld 15"/>
          <p:cNvSpPr txBox="1"/>
          <p:nvPr/>
        </p:nvSpPr>
        <p:spPr>
          <a:xfrm>
            <a:off x="7812360" y="1281534"/>
            <a:ext cx="611065" cy="923330"/>
          </a:xfrm>
          <a:prstGeom prst="rect">
            <a:avLst/>
          </a:prstGeom>
          <a:noFill/>
        </p:spPr>
        <p:txBody>
          <a:bodyPr wrap="none" rtlCol="0">
            <a:spAutoFit/>
          </a:bodyPr>
          <a:lstStyle/>
          <a:p>
            <a:r>
              <a:rPr lang="de-DE" sz="5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t>
            </a:r>
            <a:endParaRPr lang="de-DE"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7" name="Textfeld 16"/>
          <p:cNvSpPr txBox="1"/>
          <p:nvPr/>
        </p:nvSpPr>
        <p:spPr>
          <a:xfrm>
            <a:off x="7812360" y="2649686"/>
            <a:ext cx="611065" cy="923330"/>
          </a:xfrm>
          <a:prstGeom prst="rect">
            <a:avLst/>
          </a:prstGeom>
          <a:noFill/>
        </p:spPr>
        <p:txBody>
          <a:bodyPr wrap="none" rtlCol="0">
            <a:spAutoFit/>
          </a:bodyPr>
          <a:lstStyle/>
          <a:p>
            <a:r>
              <a:rPr lang="de-DE" sz="5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t>
            </a:r>
            <a:endParaRPr lang="de-DE"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8" name="Abgerundete rechteckige Legende 17"/>
          <p:cNvSpPr/>
          <p:nvPr/>
        </p:nvSpPr>
        <p:spPr>
          <a:xfrm>
            <a:off x="3851920" y="5805264"/>
            <a:ext cx="1368152" cy="576064"/>
          </a:xfrm>
          <a:prstGeom prst="wedgeRoundRectCallout">
            <a:avLst>
              <a:gd name="adj1" fmla="val -37737"/>
              <a:gd name="adj2" fmla="val -196443"/>
              <a:gd name="adj3" fmla="val 16667"/>
            </a:avLst>
          </a:prstGeom>
          <a:solidFill>
            <a:srgbClr val="CC33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smtClean="0">
                <a:solidFill>
                  <a:schemeClr val="tx1"/>
                </a:solidFill>
                <a:latin typeface="Verdana" pitchFamily="34" charset="0"/>
                <a:ea typeface="Verdana" pitchFamily="34" charset="0"/>
                <a:cs typeface="Verdana" pitchFamily="34" charset="0"/>
              </a:rPr>
              <a:t>Mindest-</a:t>
            </a:r>
          </a:p>
        </p:txBody>
      </p:sp>
      <p:sp>
        <p:nvSpPr>
          <p:cNvPr id="1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Differenzierung Istanbul 3.-5.April 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z="3600" dirty="0" smtClean="0">
                <a:latin typeface="Verdana" pitchFamily="34" charset="0"/>
              </a:rPr>
              <a:t>Schwerer, leichter, anders</a:t>
            </a:r>
            <a:endParaRPr lang="de-DE"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WS Differenzierung Istanbul 3.-5.April 2014  –  Dr. L. Stäudel</a:t>
            </a:r>
            <a:endParaRPr lang="de-DE" dirty="0">
              <a:latin typeface="Calibri" pitchFamily="34" charset="0"/>
            </a:endParaRPr>
          </a:p>
        </p:txBody>
      </p:sp>
      <p:sp>
        <p:nvSpPr>
          <p:cNvPr id="6" name="Titel 1"/>
          <p:cNvSpPr txBox="1">
            <a:spLocks/>
          </p:cNvSpPr>
          <p:nvPr/>
        </p:nvSpPr>
        <p:spPr>
          <a:xfrm>
            <a:off x="971600" y="2060848"/>
            <a:ext cx="3240360" cy="2592288"/>
          </a:xfrm>
          <a:prstGeom prst="rect">
            <a:avLst/>
          </a:prstGeom>
          <a:solidFill>
            <a:schemeClr val="bg1">
              <a:lumMod val="95000"/>
            </a:schemeClr>
          </a:solidFill>
          <a:ln w="9525">
            <a:solidFill>
              <a:schemeClr val="bg1">
                <a:lumMod val="85000"/>
              </a:schemeClr>
            </a:solidFill>
            <a:miter lim="800000"/>
            <a:headEnd/>
            <a:tailEnd/>
          </a:ln>
          <a:effectLst>
            <a:outerShdw blurRad="127000" dist="38100" dir="13500000" sx="102000" sy="102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84175" marR="0" lvl="0" indent="0" defTabSz="914400" rtl="0" eaLnBrk="0" fontAlgn="base" latinLnBrk="0" hangingPunct="0">
              <a:lnSpc>
                <a:spcPct val="130000"/>
              </a:lnSpc>
              <a:spcBef>
                <a:spcPts val="300"/>
              </a:spcBef>
              <a:spcAft>
                <a:spcPct val="0"/>
              </a:spcAft>
              <a:buClrTx/>
              <a:buSzTx/>
              <a:buFontTx/>
              <a:buNone/>
              <a:tabLst/>
              <a:defRPr/>
            </a:pPr>
            <a:endParaRPr lang="de-DE" dirty="0" smtClean="0">
              <a:solidFill>
                <a:srgbClr val="080808"/>
              </a:solidFill>
              <a:latin typeface="Verdana" pitchFamily="34" charset="0"/>
              <a:cs typeface="Times New Roman" pitchFamily="18" charset="0"/>
            </a:endParaRPr>
          </a:p>
          <a:p>
            <a:pPr marL="384175" marR="0" lvl="0" indent="0" defTabSz="914400" rtl="0" eaLnBrk="0" fontAlgn="base" latinLnBrk="0" hangingPunct="0">
              <a:lnSpc>
                <a:spcPct val="130000"/>
              </a:lnSpc>
              <a:spcBef>
                <a:spcPts val="300"/>
              </a:spcBef>
              <a:spcAft>
                <a:spcPct val="0"/>
              </a:spcAft>
              <a:buClrTx/>
              <a:buSzTx/>
              <a:buFontTx/>
              <a:buNone/>
              <a:tabLst/>
              <a:defRPr/>
            </a:pPr>
            <a:r>
              <a:rPr lang="de-DE" dirty="0" smtClean="0">
                <a:solidFill>
                  <a:srgbClr val="080808"/>
                </a:solidFill>
                <a:latin typeface="Verdana" pitchFamily="34" charset="0"/>
                <a:cs typeface="Times New Roman" pitchFamily="18" charset="0"/>
              </a:rPr>
              <a:t>a</a:t>
            </a:r>
            <a:r>
              <a:rPr kumimoji="0" lang="de-DE" b="0" i="0" u="none" strike="noStrike" kern="0" cap="none" spc="0" normalizeH="0" baseline="0" noProof="0" dirty="0" smtClean="0">
                <a:ln>
                  <a:noFill/>
                </a:ln>
                <a:solidFill>
                  <a:srgbClr val="080808"/>
                </a:solidFill>
                <a:effectLst/>
                <a:uLnTx/>
                <a:uFillTx/>
                <a:latin typeface="Verdana" pitchFamily="34" charset="0"/>
                <a:ea typeface="+mj-ea"/>
                <a:cs typeface="Times New Roman" pitchFamily="18" charset="0"/>
              </a:rPr>
              <a:t>) Asseln</a:t>
            </a:r>
            <a:endParaRPr kumimoji="0" lang="de-DE" b="0" i="0" u="none" strike="noStrike" kern="0" cap="none" spc="0" normalizeH="0" noProof="0" dirty="0" smtClean="0">
              <a:ln>
                <a:noFill/>
              </a:ln>
              <a:solidFill>
                <a:srgbClr val="080808"/>
              </a:solidFill>
              <a:effectLst/>
              <a:uLnTx/>
              <a:uFillTx/>
              <a:latin typeface="Verdana" pitchFamily="34" charset="0"/>
              <a:ea typeface="+mj-ea"/>
              <a:cs typeface="Times New Roman" pitchFamily="18" charset="0"/>
            </a:endParaRPr>
          </a:p>
          <a:p>
            <a:pPr marL="384175" marR="0" lvl="0" indent="0" defTabSz="914400" rtl="0" eaLnBrk="0" fontAlgn="base" latinLnBrk="0" hangingPunct="0">
              <a:lnSpc>
                <a:spcPct val="130000"/>
              </a:lnSpc>
              <a:spcBef>
                <a:spcPts val="300"/>
              </a:spcBef>
              <a:spcAft>
                <a:spcPct val="0"/>
              </a:spcAft>
              <a:buClrTx/>
              <a:buSzTx/>
              <a:buFontTx/>
              <a:buNone/>
              <a:tabLst/>
              <a:defRPr/>
            </a:pPr>
            <a:r>
              <a:rPr lang="de-DE" kern="0" baseline="0" dirty="0" smtClean="0">
                <a:solidFill>
                  <a:srgbClr val="080808"/>
                </a:solidFill>
                <a:latin typeface="Verdana" pitchFamily="34" charset="0"/>
                <a:ea typeface="+mj-ea"/>
                <a:cs typeface="Times New Roman" pitchFamily="18" charset="0"/>
              </a:rPr>
              <a:t>b)</a:t>
            </a:r>
            <a:r>
              <a:rPr lang="de-DE" kern="0" dirty="0" smtClean="0">
                <a:solidFill>
                  <a:srgbClr val="080808"/>
                </a:solidFill>
                <a:latin typeface="Verdana" pitchFamily="34" charset="0"/>
                <a:ea typeface="+mj-ea"/>
                <a:cs typeface="Times New Roman" pitchFamily="18" charset="0"/>
              </a:rPr>
              <a:t> Ölpest</a:t>
            </a:r>
          </a:p>
          <a:p>
            <a:pPr marL="384175" marR="0" lvl="0" indent="0" defTabSz="914400" rtl="0" eaLnBrk="0" fontAlgn="base" latinLnBrk="0" hangingPunct="0">
              <a:lnSpc>
                <a:spcPct val="130000"/>
              </a:lnSpc>
              <a:spcBef>
                <a:spcPts val="300"/>
              </a:spcBef>
              <a:spcAft>
                <a:spcPct val="0"/>
              </a:spcAft>
              <a:buClrTx/>
              <a:buSzTx/>
              <a:buFontTx/>
              <a:buNone/>
              <a:tabLst/>
              <a:defRPr/>
            </a:pPr>
            <a:r>
              <a:rPr kumimoji="0" lang="de-DE" b="0" i="0" u="none" strike="noStrike" kern="0" cap="none" spc="0" normalizeH="0" baseline="0" noProof="0" dirty="0" smtClean="0">
                <a:ln>
                  <a:noFill/>
                </a:ln>
                <a:solidFill>
                  <a:srgbClr val="080808"/>
                </a:solidFill>
                <a:effectLst/>
                <a:uLnTx/>
                <a:uFillTx/>
                <a:latin typeface="Verdana" pitchFamily="34" charset="0"/>
                <a:ea typeface="+mj-ea"/>
                <a:cs typeface="Times New Roman" pitchFamily="18" charset="0"/>
              </a:rPr>
              <a:t>c)</a:t>
            </a:r>
            <a:r>
              <a:rPr kumimoji="0" lang="de-DE" b="0" i="0" u="none" strike="noStrike" kern="0" cap="none" spc="0" normalizeH="0" noProof="0" dirty="0" smtClean="0">
                <a:ln>
                  <a:noFill/>
                </a:ln>
                <a:solidFill>
                  <a:srgbClr val="080808"/>
                </a:solidFill>
                <a:effectLst/>
                <a:uLnTx/>
                <a:uFillTx/>
                <a:latin typeface="Verdana" pitchFamily="34" charset="0"/>
                <a:ea typeface="+mj-ea"/>
                <a:cs typeface="Times New Roman" pitchFamily="18" charset="0"/>
              </a:rPr>
              <a:t> Kühlschrank</a:t>
            </a:r>
            <a:endParaRPr kumimoji="0" lang="de-DE" b="0" i="0" u="none" strike="noStrike" kern="0" cap="none" spc="0" normalizeH="0" baseline="0" noProof="0" dirty="0" smtClean="0">
              <a:ln>
                <a:noFill/>
              </a:ln>
              <a:solidFill>
                <a:srgbClr val="080808"/>
              </a:solidFill>
              <a:effectLst/>
              <a:uLnTx/>
              <a:uFillTx/>
              <a:latin typeface="Verdana" pitchFamily="34" charset="0"/>
              <a:ea typeface="+mj-ea"/>
              <a:cs typeface="Times New Roman" pitchFamily="18" charset="0"/>
            </a:endParaRPr>
          </a:p>
        </p:txBody>
      </p:sp>
      <p:sp>
        <p:nvSpPr>
          <p:cNvPr id="8" name="Textfeld 7"/>
          <p:cNvSpPr txBox="1"/>
          <p:nvPr/>
        </p:nvSpPr>
        <p:spPr>
          <a:xfrm>
            <a:off x="4427984" y="3284984"/>
            <a:ext cx="4077014" cy="2554545"/>
          </a:xfrm>
          <a:prstGeom prst="rect">
            <a:avLst/>
          </a:prstGeom>
          <a:noFill/>
        </p:spPr>
        <p:txBody>
          <a:bodyPr wrap="none" rtlCol="0">
            <a:spAutoFit/>
          </a:bodyPr>
          <a:lstStyle/>
          <a:p>
            <a:r>
              <a:rPr lang="de-DE" sz="2000" dirty="0" smtClean="0">
                <a:latin typeface="Arial" pitchFamily="34" charset="0"/>
                <a:cs typeface="Arial" pitchFamily="34" charset="0"/>
              </a:rPr>
              <a:t>Wählen Sie eine der drei</a:t>
            </a:r>
            <a:br>
              <a:rPr lang="de-DE" sz="2000" dirty="0" smtClean="0">
                <a:latin typeface="Arial" pitchFamily="34" charset="0"/>
                <a:cs typeface="Arial" pitchFamily="34" charset="0"/>
              </a:rPr>
            </a:br>
            <a:r>
              <a:rPr lang="de-DE" sz="2000" dirty="0" smtClean="0">
                <a:latin typeface="Arial" pitchFamily="34" charset="0"/>
                <a:cs typeface="Arial" pitchFamily="34" charset="0"/>
              </a:rPr>
              <a:t>Beispielaufgaben. </a:t>
            </a:r>
          </a:p>
          <a:p>
            <a:pPr marL="355600" indent="-355600">
              <a:buFontTx/>
              <a:buChar char="-"/>
            </a:pPr>
            <a:r>
              <a:rPr lang="de-DE" sz="2000" dirty="0" smtClean="0">
                <a:latin typeface="Arial" pitchFamily="34" charset="0"/>
                <a:cs typeface="Arial" pitchFamily="34" charset="0"/>
              </a:rPr>
              <a:t>Stellen Sie fest, durch welche </a:t>
            </a:r>
            <a:br>
              <a:rPr lang="de-DE" sz="2000" dirty="0" smtClean="0">
                <a:latin typeface="Arial" pitchFamily="34" charset="0"/>
                <a:cs typeface="Arial" pitchFamily="34" charset="0"/>
              </a:rPr>
            </a:br>
            <a:r>
              <a:rPr lang="de-DE" sz="2000" dirty="0" smtClean="0">
                <a:latin typeface="Arial" pitchFamily="34" charset="0"/>
                <a:cs typeface="Arial" pitchFamily="34" charset="0"/>
              </a:rPr>
              <a:t>Maßnahmen die Aufgaben-</a:t>
            </a:r>
            <a:br>
              <a:rPr lang="de-DE" sz="2000" dirty="0" smtClean="0">
                <a:latin typeface="Arial" pitchFamily="34" charset="0"/>
                <a:cs typeface="Arial" pitchFamily="34" charset="0"/>
              </a:rPr>
            </a:br>
            <a:r>
              <a:rPr lang="de-DE" sz="2000" dirty="0" err="1" smtClean="0">
                <a:latin typeface="Arial" pitchFamily="34" charset="0"/>
                <a:cs typeface="Arial" pitchFamily="34" charset="0"/>
              </a:rPr>
              <a:t>stellung</a:t>
            </a:r>
            <a:r>
              <a:rPr lang="de-DE" sz="2000" dirty="0" smtClean="0">
                <a:latin typeface="Arial" pitchFamily="34" charset="0"/>
                <a:cs typeface="Arial" pitchFamily="34" charset="0"/>
              </a:rPr>
              <a:t> verändert  wurde. </a:t>
            </a:r>
          </a:p>
          <a:p>
            <a:pPr marL="355600" indent="-355600">
              <a:buFontTx/>
              <a:buChar char="-"/>
            </a:pPr>
            <a:r>
              <a:rPr lang="de-DE" sz="2000" dirty="0" smtClean="0">
                <a:latin typeface="Arial" pitchFamily="34" charset="0"/>
                <a:cs typeface="Arial" pitchFamily="34" charset="0"/>
              </a:rPr>
              <a:t>Klären Sie, ob sich dabei der </a:t>
            </a:r>
            <a:br>
              <a:rPr lang="de-DE" sz="2000" dirty="0" smtClean="0">
                <a:latin typeface="Arial" pitchFamily="34" charset="0"/>
                <a:cs typeface="Arial" pitchFamily="34" charset="0"/>
              </a:rPr>
            </a:br>
            <a:r>
              <a:rPr lang="de-DE" sz="2000" dirty="0" smtClean="0">
                <a:latin typeface="Arial" pitchFamily="34" charset="0"/>
                <a:cs typeface="Arial" pitchFamily="34" charset="0"/>
              </a:rPr>
              <a:t>Inhalt bzw. die Zielrichtung der </a:t>
            </a:r>
            <a:br>
              <a:rPr lang="de-DE" sz="2000" dirty="0" smtClean="0">
                <a:latin typeface="Arial" pitchFamily="34" charset="0"/>
                <a:cs typeface="Arial" pitchFamily="34" charset="0"/>
              </a:rPr>
            </a:br>
            <a:r>
              <a:rPr lang="de-DE" sz="2000" dirty="0" smtClean="0">
                <a:latin typeface="Arial" pitchFamily="34" charset="0"/>
                <a:cs typeface="Arial" pitchFamily="34" charset="0"/>
              </a:rPr>
              <a:t>Aufgabe verändert hat.</a:t>
            </a:r>
            <a:endParaRPr lang="de-DE" sz="2000"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endParaRPr lang="de-DE" sz="3600" dirty="0" smtClean="0">
              <a:latin typeface="Verdana" pitchFamily="34" charset="0"/>
              <a:ea typeface="Verdana" pitchFamily="34" charset="0"/>
              <a:cs typeface="Verdana" pitchFamily="34" charset="0"/>
            </a:endParaRPr>
          </a:p>
        </p:txBody>
      </p:sp>
      <p:sp>
        <p:nvSpPr>
          <p:cNvPr id="5"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WS Differenzierung Istanbul 3.-5.April 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59632" y="125760"/>
            <a:ext cx="7198568" cy="1215008"/>
          </a:xfrm>
        </p:spPr>
        <p:txBody>
          <a:bodyPr/>
          <a:lstStyle/>
          <a:p>
            <a:pPr lvl="0">
              <a:spcBef>
                <a:spcPct val="20000"/>
              </a:spcBef>
              <a:defRPr/>
            </a:pPr>
            <a:r>
              <a:rPr lang="de-DE" sz="2400" dirty="0" smtClean="0">
                <a:solidFill>
                  <a:srgbClr val="000000"/>
                </a:solidFill>
                <a:latin typeface="Verdana" pitchFamily="34" charset="0"/>
                <a:ea typeface="Verdana" pitchFamily="34" charset="0"/>
                <a:cs typeface="Verdana" pitchFamily="34" charset="0"/>
              </a:rPr>
              <a:t>Auflösen des gleichen Anspruchsniveaus</a:t>
            </a:r>
            <a:br>
              <a:rPr lang="de-DE" sz="2400" dirty="0" smtClean="0">
                <a:solidFill>
                  <a:srgbClr val="000000"/>
                </a:solidFill>
                <a:latin typeface="Verdana" pitchFamily="34" charset="0"/>
                <a:ea typeface="Verdana" pitchFamily="34" charset="0"/>
                <a:cs typeface="Verdana" pitchFamily="34" charset="0"/>
              </a:rPr>
            </a:br>
            <a:r>
              <a:rPr lang="de-DE" sz="2400" dirty="0" smtClean="0">
                <a:solidFill>
                  <a:srgbClr val="000000"/>
                </a:solidFill>
                <a:latin typeface="Verdana" pitchFamily="34" charset="0"/>
                <a:ea typeface="Verdana" pitchFamily="34" charset="0"/>
                <a:cs typeface="Verdana" pitchFamily="34" charset="0"/>
              </a:rPr>
              <a:t>durch </a:t>
            </a:r>
            <a:r>
              <a:rPr lang="de-DE" sz="2400" dirty="0" smtClean="0">
                <a:solidFill>
                  <a:srgbClr val="C00000"/>
                </a:solidFill>
                <a:latin typeface="Verdana" pitchFamily="34" charset="0"/>
                <a:ea typeface="Verdana" pitchFamily="34" charset="0"/>
                <a:cs typeface="Verdana" pitchFamily="34" charset="0"/>
              </a:rPr>
              <a:t>Variation des Aufgabenstamms </a:t>
            </a:r>
            <a:endParaRPr lang="de-DE" sz="4000" dirty="0" smtClean="0">
              <a:solidFill>
                <a:srgbClr val="C00000"/>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Textfeld 6"/>
          <p:cNvSpPr txBox="1"/>
          <p:nvPr/>
        </p:nvSpPr>
        <p:spPr>
          <a:xfrm>
            <a:off x="971600" y="1628800"/>
            <a:ext cx="7341882" cy="4247317"/>
          </a:xfrm>
          <a:prstGeom prst="rect">
            <a:avLst/>
          </a:prstGeom>
          <a:noFill/>
        </p:spPr>
        <p:txBody>
          <a:bodyPr wrap="none" rtlCol="0">
            <a:spAutoFit/>
          </a:bodyPr>
          <a:lstStyle/>
          <a:p>
            <a:r>
              <a:rPr lang="de-DE" sz="1800" dirty="0" smtClean="0">
                <a:latin typeface="Verdana" pitchFamily="34" charset="0"/>
                <a:ea typeface="Verdana" pitchFamily="34" charset="0"/>
                <a:cs typeface="Verdana" pitchFamily="34" charset="0"/>
              </a:rPr>
              <a:t>Bei den 3 zuvor bearbeiteten Aufgaben</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 Asseln (hell/dunkel, trocken/feucht)</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 Ölpest (Bakterien als Abhilfe)</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 Kühlschrank (heizen mit offener Tür)</a:t>
            </a:r>
          </a:p>
          <a:p>
            <a:r>
              <a:rPr lang="de-DE" sz="1800" dirty="0" smtClean="0">
                <a:latin typeface="Verdana" pitchFamily="34" charset="0"/>
                <a:ea typeface="Verdana" pitchFamily="34" charset="0"/>
                <a:cs typeface="Verdana" pitchFamily="34" charset="0"/>
              </a:rPr>
              <a:t>wurde </a:t>
            </a:r>
            <a:r>
              <a:rPr lang="de-DE" sz="1800" b="1" dirty="0" smtClean="0">
                <a:solidFill>
                  <a:srgbClr val="C00000"/>
                </a:solidFill>
                <a:latin typeface="Verdana" pitchFamily="34" charset="0"/>
                <a:ea typeface="Verdana" pitchFamily="34" charset="0"/>
                <a:cs typeface="Verdana" pitchFamily="34" charset="0"/>
              </a:rPr>
              <a:t>die Aufgabenstellung variiert</a:t>
            </a:r>
            <a:r>
              <a:rPr lang="de-DE" sz="1800" dirty="0" smtClean="0">
                <a:latin typeface="Verdana" pitchFamily="34" charset="0"/>
                <a:ea typeface="Verdana" pitchFamily="34" charset="0"/>
                <a:cs typeface="Verdana" pitchFamily="34" charset="0"/>
              </a:rPr>
              <a:t>, der Aufgaben-</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stamm aber unverändert gelassen.</a:t>
            </a:r>
          </a:p>
          <a:p>
            <a:endParaRPr lang="de-DE" sz="1800" dirty="0" smtClean="0">
              <a:latin typeface="Verdana" pitchFamily="34" charset="0"/>
              <a:ea typeface="Verdana" pitchFamily="34" charset="0"/>
              <a:cs typeface="Verdana" pitchFamily="34" charset="0"/>
            </a:endParaRPr>
          </a:p>
          <a:p>
            <a:r>
              <a:rPr lang="de-DE" sz="1800" dirty="0" smtClean="0">
                <a:latin typeface="Verdana" pitchFamily="34" charset="0"/>
                <a:ea typeface="Verdana" pitchFamily="34" charset="0"/>
                <a:cs typeface="Verdana" pitchFamily="34" charset="0"/>
              </a:rPr>
              <a:t>In der Umkehrung wird die Aufgabenstellung gleich gelassen,</a:t>
            </a:r>
          </a:p>
          <a:p>
            <a:r>
              <a:rPr lang="de-DE" sz="1800" dirty="0" smtClean="0">
                <a:latin typeface="Verdana" pitchFamily="34" charset="0"/>
                <a:ea typeface="Verdana" pitchFamily="34" charset="0"/>
                <a:cs typeface="Verdana" pitchFamily="34" charset="0"/>
              </a:rPr>
              <a:t>dafür kann aber der </a:t>
            </a:r>
            <a:r>
              <a:rPr lang="de-DE" sz="1800" b="1" dirty="0" smtClean="0">
                <a:solidFill>
                  <a:srgbClr val="C00000"/>
                </a:solidFill>
                <a:latin typeface="Verdana" pitchFamily="34" charset="0"/>
                <a:ea typeface="Verdana" pitchFamily="34" charset="0"/>
                <a:cs typeface="Verdana" pitchFamily="34" charset="0"/>
              </a:rPr>
              <a:t>Aufgabenstamm verändert </a:t>
            </a:r>
            <a:r>
              <a:rPr lang="de-DE" sz="1800" dirty="0" smtClean="0">
                <a:latin typeface="Verdana" pitchFamily="34" charset="0"/>
                <a:ea typeface="Verdana" pitchFamily="34" charset="0"/>
                <a:cs typeface="Verdana" pitchFamily="34" charset="0"/>
              </a:rPr>
              <a:t>werden:</a:t>
            </a:r>
          </a:p>
          <a:p>
            <a:pPr>
              <a:buFontTx/>
              <a:buChar char="-"/>
            </a:pPr>
            <a:r>
              <a:rPr lang="de-DE" sz="1800" dirty="0" smtClean="0">
                <a:latin typeface="Verdana" pitchFamily="34" charset="0"/>
                <a:ea typeface="Verdana" pitchFamily="34" charset="0"/>
                <a:cs typeface="Verdana" pitchFamily="34" charset="0"/>
              </a:rPr>
              <a:t> durch Hinzufügen bzw. Weglassen lösungsrelevanter</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Informationen</a:t>
            </a:r>
          </a:p>
          <a:p>
            <a:pPr>
              <a:buFontTx/>
              <a:buChar char="-"/>
            </a:pPr>
            <a:r>
              <a:rPr lang="de-DE" sz="1800" dirty="0" smtClean="0">
                <a:latin typeface="Verdana" pitchFamily="34" charset="0"/>
                <a:ea typeface="Verdana" pitchFamily="34" charset="0"/>
                <a:cs typeface="Verdana" pitchFamily="34" charset="0"/>
              </a:rPr>
              <a:t> durch Ergänzung mit Abbildungen, Skizzen, Tabellen</a:t>
            </a:r>
          </a:p>
          <a:p>
            <a:pPr>
              <a:buFontTx/>
              <a:buChar char="-"/>
            </a:pPr>
            <a:r>
              <a:rPr lang="de-DE" sz="1800" dirty="0" smtClean="0">
                <a:latin typeface="Verdana" pitchFamily="34" charset="0"/>
                <a:ea typeface="Verdana" pitchFamily="34" charset="0"/>
                <a:cs typeface="Verdana" pitchFamily="34" charset="0"/>
              </a:rPr>
              <a:t> durch mehr oder weniger komplexe sprachliche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Formulierung (ggf. muss der Schüler erst die relevanten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Informationen identifizieren)</a:t>
            </a:r>
            <a:endParaRPr lang="de-DE" sz="1800" dirty="0">
              <a:latin typeface="Verdana" pitchFamily="34" charset="0"/>
              <a:ea typeface="Verdana" pitchFamily="34" charset="0"/>
              <a:cs typeface="Verdana" pitchFamily="34" charset="0"/>
            </a:endParaRP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smtClean="0">
                <a:latin typeface="Calibri" pitchFamily="34" charset="0"/>
              </a:rPr>
              <a:t>WS Differenzierung Istanbul 3.-5.April 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linds(horizontal)">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linds(horizontal)">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blinds(horizontal)">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WS Differenzierung Istanbul 3.-5.April 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339752" y="764704"/>
            <a:ext cx="5184576"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smtClean="0">
                <a:latin typeface="Verdana" pitchFamily="34" charset="0"/>
                <a:ea typeface="Verdana" pitchFamily="34" charset="0"/>
                <a:cs typeface="Verdana" pitchFamily="34" charset="0"/>
              </a:rPr>
              <a:t>Was ist lernwirksam?</a:t>
            </a:r>
            <a:endParaRPr kumimoji="0" lang="de-DE" sz="3200"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704039" cy="400110"/>
          </a:xfrm>
          <a:prstGeom prst="rect">
            <a:avLst/>
          </a:prstGeom>
          <a:noFill/>
        </p:spPr>
        <p:txBody>
          <a:bodyPr wrap="none" rtlCol="0">
            <a:spAutoFit/>
          </a:bodyPr>
          <a:lstStyle/>
          <a:p>
            <a:r>
              <a:rPr lang="de-DE" sz="2000" b="1" dirty="0" smtClean="0">
                <a:solidFill>
                  <a:schemeClr val="accent3">
                    <a:lumMod val="50000"/>
                  </a:schemeClr>
                </a:solidFill>
              </a:rPr>
              <a:t>2009</a:t>
            </a:r>
            <a:endParaRPr lang="de-DE" sz="2000" b="1" dirty="0">
              <a:solidFill>
                <a:schemeClr val="accent3">
                  <a:lumMod val="50000"/>
                </a:schemeClr>
              </a:solidFill>
            </a:endParaRPr>
          </a:p>
        </p:txBody>
      </p:sp>
      <p:pic>
        <p:nvPicPr>
          <p:cNvPr id="10" name="Bild 4"/>
          <p:cNvPicPr>
            <a:picLocks noChangeAspect="1"/>
          </p:cNvPicPr>
          <p:nvPr/>
        </p:nvPicPr>
        <p:blipFill>
          <a:blip r:embed="rId3" cstate="print"/>
          <a:srcRect/>
          <a:stretch>
            <a:fillRect/>
          </a:stretch>
        </p:blipFill>
        <p:spPr bwMode="auto">
          <a:xfrm>
            <a:off x="884463" y="3861048"/>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1" name="Rechteck 10"/>
          <p:cNvSpPr/>
          <p:nvPr/>
        </p:nvSpPr>
        <p:spPr>
          <a:xfrm>
            <a:off x="799874" y="2348880"/>
            <a:ext cx="1728192" cy="1200329"/>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et al.: Metaanalyse von</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mehr als 50.000 empirischen Studien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(&gt; 80. Mio. Schülerin-</a:t>
            </a:r>
            <a:r>
              <a:rPr lang="de-DE" sz="1200" dirty="0" err="1" smtClean="0">
                <a:solidFill>
                  <a:schemeClr val="accent1">
                    <a:lumMod val="50000"/>
                  </a:schemeClr>
                </a:solidFill>
                <a:latin typeface="Linotype Syntax Com Regular" charset="0"/>
                <a:ea typeface="Arial" charset="0"/>
                <a:cs typeface="Arial" charset="0"/>
              </a:rPr>
              <a:t>nen</a:t>
            </a:r>
            <a:r>
              <a:rPr lang="de-DE" sz="1200" dirty="0" smtClean="0">
                <a:solidFill>
                  <a:schemeClr val="accent1">
                    <a:lumMod val="50000"/>
                  </a:schemeClr>
                </a:solidFill>
                <a:latin typeface="Linotype Syntax Com Regular" charset="0"/>
                <a:ea typeface="Arial" charset="0"/>
                <a:cs typeface="Arial" charset="0"/>
              </a:rPr>
              <a:t> und Schüler)</a:t>
            </a:r>
          </a:p>
        </p:txBody>
      </p:sp>
      <p:sp>
        <p:nvSpPr>
          <p:cNvPr id="12" name="Text Box 12"/>
          <p:cNvSpPr txBox="1">
            <a:spLocks noChangeArrowheads="1"/>
          </p:cNvSpPr>
          <p:nvPr/>
        </p:nvSpPr>
        <p:spPr bwMode="auto">
          <a:xfrm>
            <a:off x="3468960" y="1583216"/>
            <a:ext cx="5423520" cy="458208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Angstreduktion 	d </a:t>
            </a:r>
            <a:r>
              <a:rPr lang="de-DE" sz="14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Kooperatives Lernen</a:t>
            </a:r>
            <a:r>
              <a:rPr lang="de-DE" sz="14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Kleingruppenlernen</a:t>
            </a:r>
            <a:r>
              <a:rPr lang="de-DE" sz="14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400" dirty="0">
                <a:solidFill>
                  <a:srgbClr val="254061"/>
                </a:solidFill>
                <a:latin typeface="Linotype Syntax Com Regular" charset="0"/>
                <a:ea typeface="Arial" charset="0"/>
                <a:cs typeface="Arial" charset="0"/>
              </a:rPr>
              <a:t>Direkte Instruktion	</a:t>
            </a:r>
            <a:r>
              <a:rPr lang="de-DE" sz="1400" dirty="0" smtClean="0">
                <a:solidFill>
                  <a:srgbClr val="254061"/>
                </a:solidFill>
                <a:latin typeface="Linotype Syntax Com Regular" charset="0"/>
                <a:ea typeface="Arial" charset="0"/>
                <a:cs typeface="Arial" charset="0"/>
              </a:rPr>
              <a:t>d </a:t>
            </a:r>
            <a:r>
              <a:rPr lang="de-DE" sz="1400" dirty="0">
                <a:solidFill>
                  <a:srgbClr val="254061"/>
                </a:solidFill>
                <a:latin typeface="Linotype Syntax Com Regular" charset="0"/>
                <a:ea typeface="Arial" charset="0"/>
                <a:cs typeface="Arial" charset="0"/>
              </a:rPr>
              <a:t>= .</a:t>
            </a:r>
            <a:r>
              <a:rPr lang="de-DE" sz="14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Verteiltes vs. massives Lernen	d = .71 </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400" dirty="0" err="1" smtClean="0">
                <a:solidFill>
                  <a:srgbClr val="254061"/>
                </a:solidFill>
                <a:latin typeface="Linotype Syntax Com Regular" charset="0"/>
                <a:ea typeface="Arial" charset="0"/>
                <a:cs typeface="Arial" charset="0"/>
              </a:rPr>
              <a:t>Micro</a:t>
            </a:r>
            <a:r>
              <a:rPr lang="de-DE" sz="14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400" dirty="0" smtClean="0">
                <a:solidFill>
                  <a:srgbClr val="254061"/>
                </a:solidFill>
                <a:latin typeface="Linotype Syntax Com Regular" charset="0"/>
                <a:ea typeface="Arial" charset="0"/>
                <a:cs typeface="Arial" charset="0"/>
              </a:rPr>
              <a:t>Formatives </a:t>
            </a:r>
            <a:r>
              <a:rPr lang="de-DE" sz="1400" dirty="0" err="1" smtClean="0">
                <a:solidFill>
                  <a:srgbClr val="254061"/>
                </a:solidFill>
                <a:latin typeface="Linotype Syntax Com Regular" charset="0"/>
                <a:ea typeface="Arial" charset="0"/>
                <a:cs typeface="Arial" charset="0"/>
              </a:rPr>
              <a:t>Assessment</a:t>
            </a:r>
            <a:r>
              <a:rPr lang="de-DE" sz="1400" dirty="0" smtClean="0">
                <a:solidFill>
                  <a:srgbClr val="254061"/>
                </a:solidFill>
                <a:latin typeface="Linotype Syntax Com Regular" charset="0"/>
                <a:ea typeface="Arial" charset="0"/>
                <a:cs typeface="Arial" charset="0"/>
              </a:rPr>
              <a:t>	d = .90</a:t>
            </a:r>
            <a:endParaRPr lang="de-DE" sz="1400" dirty="0">
              <a:solidFill>
                <a:srgbClr val="254061"/>
              </a:solidFill>
              <a:latin typeface="Linotype Syntax Com Regular" charset="0"/>
              <a:ea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linds(horizontal)">
                                      <p:cBhvr>
                                        <p:cTn id="19" dur="500"/>
                                        <p:tgtEl>
                                          <p:spTgt spid="1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blinds(horizontal)">
                                      <p:cBhvr>
                                        <p:cTn id="25" dur="500"/>
                                        <p:tgtEl>
                                          <p:spTgt spid="12">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blinds(horizontal)">
                                      <p:cBhvr>
                                        <p:cTn id="28" dur="500"/>
                                        <p:tgtEl>
                                          <p:spTgt spid="12">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blinds(horizontal)">
                                      <p:cBhvr>
                                        <p:cTn id="31" dur="500"/>
                                        <p:tgtEl>
                                          <p:spTgt spid="12">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xEl>
                                              <p:pRg st="9" end="9"/>
                                            </p:txEl>
                                          </p:spTgt>
                                        </p:tgtEl>
                                        <p:attrNameLst>
                                          <p:attrName>style.visibility</p:attrName>
                                        </p:attrNameLst>
                                      </p:cBhvr>
                                      <p:to>
                                        <p:strVal val="visible"/>
                                      </p:to>
                                    </p:set>
                                    <p:animEffect transition="in" filter="blinds(horizontal)">
                                      <p:cBhvr>
                                        <p:cTn id="34" dur="500"/>
                                        <p:tgtEl>
                                          <p:spTgt spid="12">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7" dur="500"/>
                                        <p:tgtEl>
                                          <p:spTgt spid="12">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xEl>
                                              <p:pRg st="11" end="11"/>
                                            </p:txEl>
                                          </p:spTgt>
                                        </p:tgtEl>
                                        <p:attrNameLst>
                                          <p:attrName>style.visibility</p:attrName>
                                        </p:attrNameLst>
                                      </p:cBhvr>
                                      <p:to>
                                        <p:strVal val="visible"/>
                                      </p:to>
                                    </p:set>
                                    <p:animEffect transition="in" filter="blinds(horizontal)">
                                      <p:cBhvr>
                                        <p:cTn id="40" dur="500"/>
                                        <p:tgtEl>
                                          <p:spTgt spid="12">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animEffect transition="in" filter="blinds(horizontal)">
                                      <p:cBhvr>
                                        <p:cTn id="43" dur="500"/>
                                        <p:tgtEl>
                                          <p:spTgt spid="12">
                                            <p:txEl>
                                              <p:pRg st="12" end="12"/>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
                                            <p:txEl>
                                              <p:pRg st="13" end="13"/>
                                            </p:txEl>
                                          </p:spTgt>
                                        </p:tgtEl>
                                        <p:attrNameLst>
                                          <p:attrName>style.visibility</p:attrName>
                                        </p:attrNameLst>
                                      </p:cBhvr>
                                      <p:to>
                                        <p:strVal val="visible"/>
                                      </p:to>
                                    </p:set>
                                    <p:animEffect transition="in" filter="blinds(horizontal)">
                                      <p:cBhvr>
                                        <p:cTn id="46" dur="500"/>
                                        <p:tgtEl>
                                          <p:spTgt spid="12">
                                            <p:txEl>
                                              <p:pRg st="13" end="13"/>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2">
                                            <p:txEl>
                                              <p:pRg st="14" end="14"/>
                                            </p:txEl>
                                          </p:spTgt>
                                        </p:tgtEl>
                                        <p:attrNameLst>
                                          <p:attrName>style.visibility</p:attrName>
                                        </p:attrNameLst>
                                      </p:cBhvr>
                                      <p:to>
                                        <p:strVal val="visible"/>
                                      </p:to>
                                    </p:set>
                                    <p:animEffect transition="in" filter="blinds(horizontal)">
                                      <p:cBhvr>
                                        <p:cTn id="49" dur="500"/>
                                        <p:tgtEl>
                                          <p:spTgt spid="1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mph" presetSubtype="1" nodeType="clickEffect">
                                  <p:stCondLst>
                                    <p:cond delay="0"/>
                                  </p:stCondLst>
                                  <p:childTnLst>
                                    <p:set>
                                      <p:cBhvr override="childStyle">
                                        <p:cTn id="53" dur="indefinite"/>
                                        <p:tgtEl>
                                          <p:spTgt spid="12">
                                            <p:txEl>
                                              <p:pRg st="4" end="4"/>
                                            </p:txEl>
                                          </p:spTgt>
                                        </p:tgtEl>
                                        <p:attrNameLst>
                                          <p:attrName>style.fontStyle</p:attrName>
                                        </p:attrNameLst>
                                      </p:cBhvr>
                                      <p:to>
                                        <p:strVal val="normal"/>
                                      </p:to>
                                    </p:set>
                                    <p:set>
                                      <p:cBhvr override="childStyle">
                                        <p:cTn id="54" dur="indefinite"/>
                                        <p:tgtEl>
                                          <p:spTgt spid="12">
                                            <p:txEl>
                                              <p:pRg st="4" end="4"/>
                                            </p:txEl>
                                          </p:spTgt>
                                        </p:tgtEl>
                                        <p:attrNameLst>
                                          <p:attrName>style.fontWeight</p:attrName>
                                        </p:attrNameLst>
                                      </p:cBhvr>
                                      <p:to>
                                        <p:strVal val="bold"/>
                                      </p:to>
                                    </p:set>
                                    <p:set>
                                      <p:cBhvr override="childStyle">
                                        <p:cTn id="55" dur="indefinite"/>
                                        <p:tgtEl>
                                          <p:spTgt spid="12">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1131</Words>
  <Application>Microsoft Office PowerPoint</Application>
  <PresentationFormat>Bildschirmpräsentation (4:3)</PresentationFormat>
  <Paragraphs>265</Paragraphs>
  <Slides>27</Slides>
  <Notes>3</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Standarddesign</vt:lpstr>
      <vt:lpstr>Binnendifferenzierung (nicht nur) im naturwissenschaftlichen Unterricht Teil II</vt:lpstr>
      <vt:lpstr>Verlaufsplan</vt:lpstr>
      <vt:lpstr>„Selbstdifferenzierende“ Aufgaben</vt:lpstr>
      <vt:lpstr>Selbstdifferenzierende Aufgaben</vt:lpstr>
      <vt:lpstr>Aufgaben differenzieren</vt:lpstr>
      <vt:lpstr>Schwerer, leichter, anders</vt:lpstr>
      <vt:lpstr>Folie 7</vt:lpstr>
      <vt:lpstr>Auflösen des gleichen Anspruchsniveaus durch Variation des Aufgabenstamms </vt:lpstr>
      <vt:lpstr>Folie 9</vt:lpstr>
      <vt:lpstr>Aufgaben mit gestuften Hilfen</vt:lpstr>
      <vt:lpstr>Zum Kennenlernen</vt:lpstr>
      <vt:lpstr>Gestufte Hilfen</vt:lpstr>
      <vt:lpstr>Inhaltliche Hilfen</vt:lpstr>
      <vt:lpstr>Lernstrategische Hilfen</vt:lpstr>
      <vt:lpstr>Was sich für eine Aufgabe mit gestuften Hilfen eignet</vt:lpstr>
      <vt:lpstr>Läuft das Glas aus? Ein Beispiel für den naturwiss. Anfangsunterricht</vt:lpstr>
      <vt:lpstr>Läuft das Glas aus?</vt:lpstr>
      <vt:lpstr>Die Konstruktion der Hilfen (I)</vt:lpstr>
      <vt:lpstr>Die Konstruktion der Hilfen (II)</vt:lpstr>
      <vt:lpstr>Folie 20</vt:lpstr>
      <vt:lpstr>Zur Gruppenarbeit:  </vt:lpstr>
      <vt:lpstr>Ressourcen </vt:lpstr>
      <vt:lpstr>Folie 23</vt:lpstr>
      <vt:lpstr>Methodische Varianten  der Hilfen-Präsentation</vt:lpstr>
      <vt:lpstr>Aktuell: Hilfen via Tablet oder Smartphone </vt:lpstr>
      <vt:lpstr>Hilfen via Tablet oder Smartphone </vt:lpstr>
      <vt:lpstr>Was wir zur Verfügung stellen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Binnendifferenzierung im naturwissenschaftlichen Unterricht:  Methodenwerkzeuge und spielerische Ansätze</dc:title>
  <dc:creator>lutz</dc:creator>
  <cp:lastModifiedBy>neu</cp:lastModifiedBy>
  <cp:revision>52</cp:revision>
  <cp:lastPrinted>2003-01-21T20:18:27Z</cp:lastPrinted>
  <dcterms:created xsi:type="dcterms:W3CDTF">2001-10-21T10:59:44Z</dcterms:created>
  <dcterms:modified xsi:type="dcterms:W3CDTF">2014-04-05T10:45:58Z</dcterms:modified>
</cp:coreProperties>
</file>